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3" r:id="rId3"/>
    <p:sldId id="285" r:id="rId4"/>
    <p:sldId id="286" r:id="rId5"/>
    <p:sldId id="287" r:id="rId6"/>
    <p:sldId id="262" r:id="rId7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6357" autoAdjust="0"/>
  </p:normalViewPr>
  <p:slideViewPr>
    <p:cSldViewPr snapToGrid="0">
      <p:cViewPr varScale="1">
        <p:scale>
          <a:sx n="76" d="100"/>
          <a:sy n="76" d="100"/>
        </p:scale>
        <p:origin x="26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75F87-FE35-4618-8126-C1E283EA4840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8CE63-E634-4D95-A581-998DF314B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42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8CE63-E634-4D95-A581-998DF314B1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4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8CE63-E634-4D95-A581-998DF314B1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6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8CE63-E634-4D95-A581-998DF314B1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810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8CE63-E634-4D95-A581-998DF314B1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6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264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661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912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816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22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80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29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92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929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865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944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87CF-09BD-4F06-9103-1F30F4077497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35358-5D06-48E4-B22F-859A6FE061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05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0"/>
            <a:ext cx="6525491" cy="4935644"/>
          </a:xfrm>
          <a:prstGeom prst="rect">
            <a:avLst/>
          </a:prstGeom>
        </p:spPr>
      </p:pic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735676" y="4535934"/>
            <a:ext cx="7772400" cy="799420"/>
          </a:xfrm>
        </p:spPr>
        <p:txBody>
          <a:bodyPr anchor="ctr">
            <a:noAutofit/>
          </a:bodyPr>
          <a:lstStyle/>
          <a:p>
            <a:r>
              <a:rPr lang="en-GB" sz="4000" dirty="0"/>
              <a:t/>
            </a:r>
            <a:br>
              <a:rPr lang="en-GB" sz="4000" dirty="0"/>
            </a:br>
            <a:r>
              <a:rPr lang="en-US" dirty="0" smtClean="0"/>
              <a:t>Work-life </a:t>
            </a:r>
            <a:r>
              <a:rPr lang="en-US" dirty="0"/>
              <a:t>balance and income </a:t>
            </a:r>
            <a:r>
              <a:rPr lang="en-US" dirty="0" smtClean="0"/>
              <a:t>support</a:t>
            </a:r>
            <a:r>
              <a:rPr lang="hu-HU" dirty="0" smtClean="0"/>
              <a:t> in Hungary </a:t>
            </a:r>
            <a:r>
              <a:rPr lang="hu-HU" dirty="0"/>
              <a:t/>
            </a:r>
            <a:br>
              <a:rPr lang="hu-HU" dirty="0"/>
            </a:br>
            <a:endParaRPr lang="hu-HU" sz="4000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046"/>
            <a:ext cx="9144000" cy="6858000"/>
          </a:xfrm>
          <a:prstGeom prst="rect">
            <a:avLst/>
          </a:prstGeom>
        </p:spPr>
      </p:pic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2309091" y="1431636"/>
            <a:ext cx="6677891" cy="4816763"/>
          </a:xfrm>
        </p:spPr>
        <p:txBody>
          <a:bodyPr anchor="t">
            <a:noAutofit/>
          </a:bodyPr>
          <a:lstStyle/>
          <a:p>
            <a:pPr marL="82296" lvl="0" algn="l" defTabSz="128016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ím 5"/>
          <p:cNvSpPr txBox="1">
            <a:spLocks/>
          </p:cNvSpPr>
          <p:nvPr/>
        </p:nvSpPr>
        <p:spPr>
          <a:xfrm>
            <a:off x="2743200" y="346219"/>
            <a:ext cx="6091382" cy="617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Work life balance key in having the desired number of babies</a:t>
            </a:r>
          </a:p>
          <a:p>
            <a:pPr marL="457200" indent="-457200" algn="just">
              <a:buFontTx/>
              <a:buChar char="-"/>
            </a:pP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A favourable labour law framework</a:t>
            </a:r>
          </a:p>
          <a:p>
            <a:pPr marL="457200" indent="-457200" algn="just">
              <a:buFontTx/>
              <a:buChar char="-"/>
            </a:pP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Targeted measures, such as GYED Extra</a:t>
            </a:r>
            <a:endParaRPr lang="hu-HU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hu-HU" sz="2700" dirty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Second best female employment growth in EU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, </a:t>
            </a: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employment rate of mothers with 3 children improved the most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 (37% in 2010, 52% in 2019.)</a:t>
            </a: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Constant improvement of childcare facilities</a:t>
            </a:r>
          </a:p>
          <a:p>
            <a:pPr algn="l"/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hu-HU" sz="2700" b="1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endParaRPr lang="hu-HU" sz="20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Cím 5"/>
          <p:cNvSpPr txBox="1">
            <a:spLocks/>
          </p:cNvSpPr>
          <p:nvPr/>
        </p:nvSpPr>
        <p:spPr>
          <a:xfrm>
            <a:off x="2895600" y="4134757"/>
            <a:ext cx="5562600" cy="1865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hu-HU" sz="1800" b="1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4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046"/>
            <a:ext cx="9144000" cy="6858000"/>
          </a:xfrm>
          <a:prstGeom prst="rect">
            <a:avLst/>
          </a:prstGeom>
        </p:spPr>
      </p:pic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2309091" y="1431636"/>
            <a:ext cx="6677891" cy="4816763"/>
          </a:xfrm>
        </p:spPr>
        <p:txBody>
          <a:bodyPr anchor="t">
            <a:noAutofit/>
          </a:bodyPr>
          <a:lstStyle/>
          <a:p>
            <a:pPr marL="82296" lvl="0" algn="l" defTabSz="128016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pension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possibility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GYED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grandparents</a:t>
            </a: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ím 5"/>
          <p:cNvSpPr txBox="1">
            <a:spLocks/>
          </p:cNvSpPr>
          <p:nvPr/>
        </p:nvSpPr>
        <p:spPr>
          <a:xfrm>
            <a:off x="2743200" y="346219"/>
            <a:ext cx="6091382" cy="617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More than 52 000 crèche places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 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(37 000 in 2010)</a:t>
            </a: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, partly financed by EU Cohesion Funds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; </a:t>
            </a: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aim is to reach 70 000 places </a:t>
            </a:r>
            <a:r>
              <a:rPr lang="hu-HU" sz="2700" dirty="0" err="1" smtClean="0">
                <a:solidFill>
                  <a:srgbClr val="414141"/>
                </a:solidFill>
                <a:cs typeface="Times New Roman" panose="02020603050405020304" pitchFamily="18" charset="0"/>
              </a:rPr>
              <a:t>by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 2022</a:t>
            </a: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en-GB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Intergenerational solidarity</a:t>
            </a:r>
            <a:endParaRPr lang="hu-HU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hu-HU" sz="2700" dirty="0" smtClean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>
                <a:solidFill>
                  <a:srgbClr val="414141"/>
                </a:solidFill>
                <a:cs typeface="Times New Roman" panose="02020603050405020304" pitchFamily="18" charset="0"/>
              </a:rPr>
              <a:t>Kindergarten compulsory from year</a:t>
            </a:r>
            <a:r>
              <a:rPr lang="hu-HU" sz="2700" dirty="0">
                <a:solidFill>
                  <a:srgbClr val="414141"/>
                </a:solidFill>
                <a:cs typeface="Times New Roman" panose="02020603050405020304" pitchFamily="18" charset="0"/>
              </a:rPr>
              <a:t> </a:t>
            </a:r>
            <a:r>
              <a:rPr lang="hu-HU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3</a:t>
            </a:r>
          </a:p>
          <a:p>
            <a:pPr marL="457200" indent="-457200" algn="just">
              <a:buFontTx/>
              <a:buChar char="-"/>
            </a:pPr>
            <a:endParaRPr lang="hu-HU" sz="2700" dirty="0">
              <a:solidFill>
                <a:srgbClr val="414141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Highly supportive NGO advocacy  </a:t>
            </a:r>
          </a:p>
          <a:p>
            <a:pPr marL="457200" indent="-457200" algn="just">
              <a:buFontTx/>
              <a:buChar char="-"/>
            </a:pP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en-GB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1371600" lvl="2" indent="-457200" algn="just">
              <a:buFontTx/>
              <a:buChar char="-"/>
            </a:pPr>
            <a:r>
              <a:rPr lang="en-GB" sz="100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-  </a:t>
            </a:r>
            <a:r>
              <a:rPr lang="en-GB" sz="2700" b="1" dirty="0" smtClean="0">
                <a:solidFill>
                  <a:srgbClr val="414141"/>
                </a:solidFill>
                <a:cs typeface="Times New Roman" panose="02020603050405020304" pitchFamily="18" charset="0"/>
              </a:rPr>
              <a:t> </a:t>
            </a:r>
            <a:endParaRPr lang="en-GB" sz="2000" b="1" dirty="0">
              <a:solidFill>
                <a:srgbClr val="41414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Cím 5"/>
          <p:cNvSpPr txBox="1">
            <a:spLocks/>
          </p:cNvSpPr>
          <p:nvPr/>
        </p:nvSpPr>
        <p:spPr>
          <a:xfrm>
            <a:off x="2895600" y="4134757"/>
            <a:ext cx="5562600" cy="1865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hu-HU" sz="1800" b="1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3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418" y="705757"/>
            <a:ext cx="9144000" cy="6858000"/>
          </a:xfrm>
          <a:prstGeom prst="rect">
            <a:avLst/>
          </a:prstGeom>
        </p:spPr>
      </p:pic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2309091" y="1431636"/>
            <a:ext cx="6677891" cy="4816763"/>
          </a:xfrm>
        </p:spPr>
        <p:txBody>
          <a:bodyPr anchor="t">
            <a:noAutofit/>
          </a:bodyPr>
          <a:lstStyle/>
          <a:p>
            <a:pPr marL="82296" lvl="0" algn="l" defTabSz="128016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ím 5"/>
          <p:cNvSpPr txBox="1">
            <a:spLocks/>
          </p:cNvSpPr>
          <p:nvPr/>
        </p:nvSpPr>
        <p:spPr>
          <a:xfrm>
            <a:off x="2743200" y="346219"/>
            <a:ext cx="6091382" cy="617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700" b="1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Crèche </a:t>
            </a:r>
          </a:p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endParaRPr lang="hu-HU" sz="2700" b="1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Affordable for all, many children receive healthy catering for free</a:t>
            </a:r>
          </a:p>
          <a:p>
            <a:pPr marL="457200" indent="-457200" algn="l">
              <a:buFontTx/>
              <a:buChar char="-"/>
            </a:pP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Various forms; crèche, workplace nursery, mini nursery and family nursery  </a:t>
            </a: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Inclusive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care and education; early intervention</a:t>
            </a:r>
          </a:p>
          <a:p>
            <a:pPr marL="457200" indent="-457200" algn="l">
              <a:buFontTx/>
              <a:buChar char="-"/>
            </a:pPr>
            <a:endParaRPr lang="en-GB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Children of single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parents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and </a:t>
            </a:r>
            <a:r>
              <a:rPr lang="hu-HU" sz="2700" dirty="0" err="1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from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u-HU" sz="2700" dirty="0" err="1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large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u-HU" sz="2700" dirty="0" err="1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families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enjoy  priority at the enrolment</a:t>
            </a:r>
          </a:p>
          <a:p>
            <a:pPr marL="457200" indent="-457200" algn="l">
              <a:buFontTx/>
              <a:buChar char="-"/>
            </a:pP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hu-HU" sz="2700" b="1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endParaRPr lang="hu-HU" sz="20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Cím 5"/>
          <p:cNvSpPr txBox="1">
            <a:spLocks/>
          </p:cNvSpPr>
          <p:nvPr/>
        </p:nvSpPr>
        <p:spPr>
          <a:xfrm>
            <a:off x="2895600" y="4134757"/>
            <a:ext cx="5562600" cy="1865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hu-HU" sz="1800" b="1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418" y="705757"/>
            <a:ext cx="9144000" cy="6858000"/>
          </a:xfrm>
          <a:prstGeom prst="rect">
            <a:avLst/>
          </a:prstGeom>
        </p:spPr>
      </p:pic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2309091" y="1431636"/>
            <a:ext cx="6677891" cy="4816763"/>
          </a:xfrm>
        </p:spPr>
        <p:txBody>
          <a:bodyPr anchor="t">
            <a:noAutofit/>
          </a:bodyPr>
          <a:lstStyle/>
          <a:p>
            <a:pPr marL="82296" lvl="0" algn="l" defTabSz="128016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 smtClean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1800" dirty="0">
                <a:solidFill>
                  <a:srgbClr val="4141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ím 5"/>
          <p:cNvSpPr txBox="1">
            <a:spLocks/>
          </p:cNvSpPr>
          <p:nvPr/>
        </p:nvSpPr>
        <p:spPr>
          <a:xfrm>
            <a:off x="2743200" y="346219"/>
            <a:ext cx="6091382" cy="617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endParaRPr lang="hu-HU" sz="27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Mostly valued action of the Family Protection Action Plan </a:t>
            </a:r>
          </a:p>
          <a:p>
            <a:pPr marL="457200" indent="-457200" algn="l">
              <a:buFontTx/>
              <a:buChar char="-"/>
            </a:pPr>
            <a:endParaRPr lang="en-GB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Obligation to create a crèche, in case 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5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families request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u-HU" sz="2700" dirty="0" err="1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so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;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or more then 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40 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children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u-HU" sz="2700" dirty="0" err="1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under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3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live in a settlement</a:t>
            </a:r>
          </a:p>
          <a:p>
            <a:pPr marL="457200" indent="-457200" algn="l">
              <a:buFontTx/>
              <a:buChar char="-"/>
            </a:pPr>
            <a:endParaRPr lang="en-GB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Families not receiving a crèche place may obtain a contribution of 120€</a:t>
            </a:r>
            <a:r>
              <a:rPr lang="hu-HU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/m</a:t>
            </a:r>
            <a:r>
              <a:rPr lang="en-GB" sz="2700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towards a fee of a private service  </a:t>
            </a:r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en-GB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endParaRPr lang="hu-HU" sz="2700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endParaRPr lang="hu-HU" sz="2700" dirty="0" smtClean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hu-HU" sz="2700" b="1" dirty="0" smtClean="0">
                <a:solidFill>
                  <a:srgbClr val="414141"/>
                </a:solidFill>
                <a:latin typeface="+mn-lt"/>
                <a:cs typeface="Times New Roman" panose="02020603050405020304" pitchFamily="18" charset="0"/>
              </a:rPr>
              <a:t> </a:t>
            </a:r>
            <a:endParaRPr lang="hu-HU" sz="2000" b="1" dirty="0">
              <a:solidFill>
                <a:srgbClr val="41414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Cím 5"/>
          <p:cNvSpPr txBox="1">
            <a:spLocks/>
          </p:cNvSpPr>
          <p:nvPr/>
        </p:nvSpPr>
        <p:spPr>
          <a:xfrm>
            <a:off x="2895600" y="4134757"/>
            <a:ext cx="5562600" cy="1865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hu-HU" sz="1800" b="1" dirty="0">
              <a:solidFill>
                <a:srgbClr val="4141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369277" y="5288340"/>
            <a:ext cx="8405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err="1" smtClean="0"/>
              <a:t>For</a:t>
            </a:r>
            <a:r>
              <a:rPr lang="hu-HU" sz="3200" dirty="0" smtClean="0"/>
              <a:t> more </a:t>
            </a:r>
            <a:r>
              <a:rPr lang="hu-HU" sz="3200" dirty="0" err="1" smtClean="0"/>
              <a:t>information</a:t>
            </a:r>
            <a:r>
              <a:rPr lang="hu-HU" sz="3200" dirty="0" smtClean="0"/>
              <a:t>, </a:t>
            </a:r>
            <a:r>
              <a:rPr lang="hu-HU" sz="3200" dirty="0" err="1" smtClean="0"/>
              <a:t>please</a:t>
            </a:r>
            <a:r>
              <a:rPr lang="hu-HU" sz="3200" dirty="0" smtClean="0"/>
              <a:t> </a:t>
            </a:r>
            <a:r>
              <a:rPr lang="hu-HU" sz="3200" dirty="0" err="1" smtClean="0"/>
              <a:t>visit</a:t>
            </a:r>
            <a:r>
              <a:rPr lang="hu-HU" sz="3200" dirty="0" smtClean="0"/>
              <a:t> </a:t>
            </a:r>
            <a:r>
              <a:rPr lang="hu-HU" sz="3200" dirty="0" err="1" smtClean="0"/>
              <a:t>our</a:t>
            </a:r>
            <a:r>
              <a:rPr lang="hu-HU" sz="3200" dirty="0" smtClean="0"/>
              <a:t> website </a:t>
            </a:r>
            <a:r>
              <a:rPr lang="hu-HU" sz="3200" dirty="0" err="1" smtClean="0"/>
              <a:t>at</a:t>
            </a:r>
            <a:r>
              <a:rPr lang="hu-HU" sz="3200" dirty="0" smtClean="0"/>
              <a:t>: </a:t>
            </a:r>
            <a:r>
              <a:rPr lang="hu-HU" sz="3200" u="sng" dirty="0"/>
              <a:t>www.koppmariaintezet.hu/en</a:t>
            </a:r>
            <a:endParaRPr lang="en-GB" sz="3200" u="sng" dirty="0"/>
          </a:p>
          <a:p>
            <a:pPr algn="ctr"/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619857" y="659424"/>
            <a:ext cx="78207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Thank you for your kind attention!</a:t>
            </a:r>
          </a:p>
          <a:p>
            <a:pPr algn="ct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582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1132</TotalTime>
  <Words>223</Words>
  <Application>Microsoft Office PowerPoint</Application>
  <PresentationFormat>Diavetítés a képernyőre (4:3 oldalarány)</PresentationFormat>
  <Paragraphs>74</Paragraphs>
  <Slides>6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Office-téma</vt:lpstr>
      <vt:lpstr> Work-life balance and income support in Hungary  </vt:lpstr>
      <vt:lpstr>                  </vt:lpstr>
      <vt:lpstr>          - women 40 pension scheme  - possibility to take up GYED by grandparents           </vt:lpstr>
      <vt:lpstr>                  </vt:lpstr>
      <vt:lpstr>                 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</dc:title>
  <dc:creator>Erdélyi Péter</dc:creator>
  <cp:lastModifiedBy>Molnár Balázs </cp:lastModifiedBy>
  <cp:revision>86</cp:revision>
  <cp:lastPrinted>2019-09-04T11:40:46Z</cp:lastPrinted>
  <dcterms:created xsi:type="dcterms:W3CDTF">2018-02-27T11:25:51Z</dcterms:created>
  <dcterms:modified xsi:type="dcterms:W3CDTF">2020-10-26T06:57:48Z</dcterms:modified>
</cp:coreProperties>
</file>