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5" r:id="rId4"/>
    <p:sldId id="264" r:id="rId5"/>
    <p:sldId id="261" r:id="rId6"/>
    <p:sldId id="259" r:id="rId7"/>
    <p:sldId id="260" r:id="rId8"/>
    <p:sldId id="263" r:id="rId9"/>
    <p:sldId id="267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 fatigue</c:v>
                </c:pt>
                <c:pt idx="1">
                  <c:v>household duties</c:v>
                </c:pt>
                <c:pt idx="2">
                  <c:v>more than one toddlers</c:v>
                </c:pt>
                <c:pt idx="3">
                  <c:v>newborn baby</c:v>
                </c:pt>
                <c:pt idx="4">
                  <c:v>mothers mental health</c:v>
                </c:pt>
                <c:pt idx="5">
                  <c:v>no help available</c:v>
                </c:pt>
                <c:pt idx="6">
                  <c:v>no  relatives</c:v>
                </c:pt>
                <c:pt idx="7">
                  <c:v>loneliness</c:v>
                </c:pt>
                <c:pt idx="8">
                  <c:v>twins or triplets</c:v>
                </c:pt>
                <c:pt idx="9">
                  <c:v>mothers health</c:v>
                </c:pt>
                <c:pt idx="10">
                  <c:v>isolation</c:v>
                </c:pt>
                <c:pt idx="11">
                  <c:v>single parent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60.0</c:v>
                </c:pt>
                <c:pt idx="1">
                  <c:v>49.0</c:v>
                </c:pt>
                <c:pt idx="2">
                  <c:v>46.0</c:v>
                </c:pt>
                <c:pt idx="3">
                  <c:v>37.0</c:v>
                </c:pt>
                <c:pt idx="4">
                  <c:v>36.0</c:v>
                </c:pt>
                <c:pt idx="5">
                  <c:v>32.0</c:v>
                </c:pt>
                <c:pt idx="6">
                  <c:v>31.0</c:v>
                </c:pt>
                <c:pt idx="7">
                  <c:v>25.0</c:v>
                </c:pt>
                <c:pt idx="8">
                  <c:v>23.0</c:v>
                </c:pt>
                <c:pt idx="9">
                  <c:v>20.0</c:v>
                </c:pt>
                <c:pt idx="10">
                  <c:v>16.0</c:v>
                </c:pt>
                <c:pt idx="11">
                  <c:v>16.0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865432"/>
        <c:axId val="2122575768"/>
      </c:barChart>
      <c:catAx>
        <c:axId val="21278654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22575768"/>
        <c:crosses val="autoZero"/>
        <c:auto val="1"/>
        <c:lblAlgn val="ctr"/>
        <c:lblOffset val="100"/>
        <c:noMultiLvlLbl val="0"/>
      </c:catAx>
      <c:valAx>
        <c:axId val="21225757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27865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E708D-EAB7-1344-AEF9-2826CC0E54A8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4F9AE9-BC99-9245-9ADB-B65BE1311CA3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Recruitment of possible coordinators - central office</a:t>
          </a:r>
          <a:endParaRPr lang="en-US" sz="2000" b="1" dirty="0">
            <a:solidFill>
              <a:schemeClr val="tx1"/>
            </a:solidFill>
          </a:endParaRPr>
        </a:p>
      </dgm:t>
    </dgm:pt>
    <dgm:pt modelId="{F12F8FF1-411F-6C4C-8DDA-B1C09F74F677}" type="parTrans" cxnId="{ABFFA8AA-D5EE-2C46-BB78-E590912163AC}">
      <dgm:prSet/>
      <dgm:spPr/>
      <dgm:t>
        <a:bodyPr/>
        <a:lstStyle/>
        <a:p>
          <a:endParaRPr lang="en-US"/>
        </a:p>
      </dgm:t>
    </dgm:pt>
    <dgm:pt modelId="{3ACC0628-7046-0441-980A-D7E58F520A3F}" type="sibTrans" cxnId="{ABFFA8AA-D5EE-2C46-BB78-E590912163AC}">
      <dgm:prSet/>
      <dgm:spPr/>
      <dgm:t>
        <a:bodyPr/>
        <a:lstStyle/>
        <a:p>
          <a:endParaRPr lang="en-US"/>
        </a:p>
      </dgm:t>
    </dgm:pt>
    <dgm:pt modelId="{D42C4E90-F85B-1B46-8001-ED93B3B44457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292934"/>
              </a:solidFill>
            </a:rPr>
            <a:t>Training for local coordinators; 140 hours</a:t>
          </a:r>
          <a:endParaRPr lang="en-US" sz="2000" b="1" dirty="0">
            <a:solidFill>
              <a:srgbClr val="292934"/>
            </a:solidFill>
          </a:endParaRPr>
        </a:p>
      </dgm:t>
    </dgm:pt>
    <dgm:pt modelId="{F1FB848E-0189-F54D-AB65-F45BB5271702}" type="parTrans" cxnId="{4BFC04F2-FADC-0B41-B5BC-878458F7AEE5}">
      <dgm:prSet/>
      <dgm:spPr/>
      <dgm:t>
        <a:bodyPr/>
        <a:lstStyle/>
        <a:p>
          <a:endParaRPr lang="en-US"/>
        </a:p>
      </dgm:t>
    </dgm:pt>
    <dgm:pt modelId="{C7D70654-8ABE-0D43-8D7C-F7CCC7405FB6}" type="sibTrans" cxnId="{4BFC04F2-FADC-0B41-B5BC-878458F7AEE5}">
      <dgm:prSet/>
      <dgm:spPr/>
      <dgm:t>
        <a:bodyPr/>
        <a:lstStyle/>
        <a:p>
          <a:endParaRPr lang="en-US"/>
        </a:p>
      </dgm:t>
    </dgm:pt>
    <dgm:pt modelId="{A5FC9A2A-0199-F941-BB45-19372C4BC7CF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292934"/>
              </a:solidFill>
            </a:rPr>
            <a:t>  Recruitment of volunteers – </a:t>
          </a:r>
        </a:p>
        <a:p>
          <a:pPr rtl="0"/>
          <a:r>
            <a:rPr lang="en-US" sz="2000" b="1" dirty="0" smtClean="0">
              <a:solidFill>
                <a:srgbClr val="292934"/>
              </a:solidFill>
            </a:rPr>
            <a:t>   local coordinators</a:t>
          </a:r>
          <a:endParaRPr lang="en-US" sz="2000" b="1" dirty="0">
            <a:solidFill>
              <a:srgbClr val="292934"/>
            </a:solidFill>
          </a:endParaRPr>
        </a:p>
      </dgm:t>
    </dgm:pt>
    <dgm:pt modelId="{E09B310F-602E-B94F-9522-8CA16878D033}" type="parTrans" cxnId="{3D3A9FBD-B2BD-6244-B52E-EB74F9ACFD27}">
      <dgm:prSet/>
      <dgm:spPr/>
      <dgm:t>
        <a:bodyPr/>
        <a:lstStyle/>
        <a:p>
          <a:endParaRPr lang="en-US"/>
        </a:p>
      </dgm:t>
    </dgm:pt>
    <dgm:pt modelId="{B1A4E1E4-0F66-324D-884E-5F10FCFD51F9}" type="sibTrans" cxnId="{3D3A9FBD-B2BD-6244-B52E-EB74F9ACFD27}">
      <dgm:prSet/>
      <dgm:spPr/>
      <dgm:t>
        <a:bodyPr/>
        <a:lstStyle/>
        <a:p>
          <a:endParaRPr lang="en-US"/>
        </a:p>
      </dgm:t>
    </dgm:pt>
    <dgm:pt modelId="{75A76BF2-A98B-2047-854B-FDD8AFAE9EBC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292934"/>
              </a:solidFill>
            </a:rPr>
            <a:t>Training for volunteers; 50 hours</a:t>
          </a:r>
          <a:endParaRPr lang="en-US" sz="2000" b="1" dirty="0">
            <a:solidFill>
              <a:srgbClr val="292934"/>
            </a:solidFill>
          </a:endParaRPr>
        </a:p>
      </dgm:t>
    </dgm:pt>
    <dgm:pt modelId="{344A1175-AE4B-0A4C-8EE5-9BE9B1000360}" type="parTrans" cxnId="{5D56A195-E2F7-9648-9552-96798183264D}">
      <dgm:prSet/>
      <dgm:spPr/>
      <dgm:t>
        <a:bodyPr/>
        <a:lstStyle/>
        <a:p>
          <a:endParaRPr lang="en-US"/>
        </a:p>
      </dgm:t>
    </dgm:pt>
    <dgm:pt modelId="{44604B69-7275-A14D-82EE-1C5F5A9F1456}" type="sibTrans" cxnId="{5D56A195-E2F7-9648-9552-96798183264D}">
      <dgm:prSet/>
      <dgm:spPr/>
      <dgm:t>
        <a:bodyPr/>
        <a:lstStyle/>
        <a:p>
          <a:endParaRPr lang="en-US"/>
        </a:p>
      </dgm:t>
    </dgm:pt>
    <dgm:pt modelId="{764B9762-421D-3F49-9842-69979E8705D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292934"/>
              </a:solidFill>
            </a:rPr>
            <a:t>Reaching, informing local families, contacting local NGOs, family organizations – </a:t>
          </a:r>
          <a:r>
            <a:rPr lang="en-US" sz="2000" b="1" dirty="0" err="1" smtClean="0">
              <a:solidFill>
                <a:srgbClr val="292934"/>
              </a:solidFill>
            </a:rPr>
            <a:t>supportin</a:t>
          </a:r>
          <a:r>
            <a:rPr lang="en-US" sz="2000" b="1" dirty="0" smtClean="0">
              <a:solidFill>
                <a:srgbClr val="292934"/>
              </a:solidFill>
            </a:rPr>
            <a:t> families</a:t>
          </a:r>
          <a:endParaRPr lang="en-US" sz="2000" b="1" dirty="0">
            <a:solidFill>
              <a:srgbClr val="292934"/>
            </a:solidFill>
          </a:endParaRPr>
        </a:p>
      </dgm:t>
    </dgm:pt>
    <dgm:pt modelId="{44332E6E-4A42-6D47-A8EB-C1AC0C4969D2}" type="parTrans" cxnId="{14FA5C4F-949C-F440-B540-0F7521229198}">
      <dgm:prSet/>
      <dgm:spPr/>
      <dgm:t>
        <a:bodyPr/>
        <a:lstStyle/>
        <a:p>
          <a:endParaRPr lang="en-US"/>
        </a:p>
      </dgm:t>
    </dgm:pt>
    <dgm:pt modelId="{6E8753DF-E3E0-D843-ADBF-841635A13FBA}" type="sibTrans" cxnId="{14FA5C4F-949C-F440-B540-0F7521229198}">
      <dgm:prSet/>
      <dgm:spPr/>
      <dgm:t>
        <a:bodyPr/>
        <a:lstStyle/>
        <a:p>
          <a:endParaRPr lang="en-US"/>
        </a:p>
      </dgm:t>
    </dgm:pt>
    <dgm:pt modelId="{26DA8231-2EA4-914C-8432-334349A3AF93}" type="pres">
      <dgm:prSet presAssocID="{075E708D-EAB7-1344-AEF9-2826CC0E54A8}" presName="outerComposite" presStyleCnt="0">
        <dgm:presLayoutVars>
          <dgm:chMax val="5"/>
          <dgm:dir/>
          <dgm:resizeHandles val="exact"/>
        </dgm:presLayoutVars>
      </dgm:prSet>
      <dgm:spPr/>
    </dgm:pt>
    <dgm:pt modelId="{E6F10AFE-A31A-174F-AAA1-A513EC5F6446}" type="pres">
      <dgm:prSet presAssocID="{075E708D-EAB7-1344-AEF9-2826CC0E54A8}" presName="dummyMaxCanvas" presStyleCnt="0">
        <dgm:presLayoutVars/>
      </dgm:prSet>
      <dgm:spPr/>
    </dgm:pt>
    <dgm:pt modelId="{8BD3BCA6-276A-5E4C-AABE-A366198F0AE5}" type="pres">
      <dgm:prSet presAssocID="{075E708D-EAB7-1344-AEF9-2826CC0E54A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71B17-5AE1-E64F-829C-77B2C726C869}" type="pres">
      <dgm:prSet presAssocID="{075E708D-EAB7-1344-AEF9-2826CC0E54A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A92FB-45E2-7249-8CB1-13519310FB03}" type="pres">
      <dgm:prSet presAssocID="{075E708D-EAB7-1344-AEF9-2826CC0E54A8}" presName="FiveNodes_3" presStyleLbl="node1" presStyleIdx="2" presStyleCnt="5" custLinFactNeighborY="-34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72F43-03AD-EB4B-BC78-E6D04D2ADD3C}" type="pres">
      <dgm:prSet presAssocID="{075E708D-EAB7-1344-AEF9-2826CC0E54A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9EB69-35F3-2541-962C-D58BA23AFBD2}" type="pres">
      <dgm:prSet presAssocID="{075E708D-EAB7-1344-AEF9-2826CC0E54A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7F8AE2-6AA8-E646-ACB2-54F8A85A5261}" type="pres">
      <dgm:prSet presAssocID="{075E708D-EAB7-1344-AEF9-2826CC0E54A8}" presName="FiveConn_1-2" presStyleLbl="fgAccFollowNode1" presStyleIdx="0" presStyleCnt="4">
        <dgm:presLayoutVars>
          <dgm:bulletEnabled val="1"/>
        </dgm:presLayoutVars>
      </dgm:prSet>
      <dgm:spPr/>
    </dgm:pt>
    <dgm:pt modelId="{D3DB983C-FDE1-AA4F-8880-C3F6B9BFAEE6}" type="pres">
      <dgm:prSet presAssocID="{075E708D-EAB7-1344-AEF9-2826CC0E54A8}" presName="FiveConn_2-3" presStyleLbl="fgAccFollowNode1" presStyleIdx="1" presStyleCnt="4">
        <dgm:presLayoutVars>
          <dgm:bulletEnabled val="1"/>
        </dgm:presLayoutVars>
      </dgm:prSet>
      <dgm:spPr/>
    </dgm:pt>
    <dgm:pt modelId="{4932C1C4-74DC-244E-BE37-8BC07CF48242}" type="pres">
      <dgm:prSet presAssocID="{075E708D-EAB7-1344-AEF9-2826CC0E54A8}" presName="FiveConn_3-4" presStyleLbl="fgAccFollowNode1" presStyleIdx="2" presStyleCnt="4">
        <dgm:presLayoutVars>
          <dgm:bulletEnabled val="1"/>
        </dgm:presLayoutVars>
      </dgm:prSet>
      <dgm:spPr/>
    </dgm:pt>
    <dgm:pt modelId="{3D5D4254-9C10-634F-80AF-8681700968D7}" type="pres">
      <dgm:prSet presAssocID="{075E708D-EAB7-1344-AEF9-2826CC0E54A8}" presName="FiveConn_4-5" presStyleLbl="fgAccFollowNode1" presStyleIdx="3" presStyleCnt="4">
        <dgm:presLayoutVars>
          <dgm:bulletEnabled val="1"/>
        </dgm:presLayoutVars>
      </dgm:prSet>
      <dgm:spPr/>
    </dgm:pt>
    <dgm:pt modelId="{6EFF5E11-A1D8-F54C-8A3E-6EFAA37B122F}" type="pres">
      <dgm:prSet presAssocID="{075E708D-EAB7-1344-AEF9-2826CC0E54A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26DAB-CD83-284C-9C1F-67D116E29C63}" type="pres">
      <dgm:prSet presAssocID="{075E708D-EAB7-1344-AEF9-2826CC0E54A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7067F-D884-B44A-A911-455F54A04A91}" type="pres">
      <dgm:prSet presAssocID="{075E708D-EAB7-1344-AEF9-2826CC0E54A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9573F-A635-C14E-A9B7-D7EFACB4C062}" type="pres">
      <dgm:prSet presAssocID="{075E708D-EAB7-1344-AEF9-2826CC0E54A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4AA378-946A-9946-935D-1599399D03BD}" type="pres">
      <dgm:prSet presAssocID="{075E708D-EAB7-1344-AEF9-2826CC0E54A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704CFB-51CE-E34C-9727-E36181A9F66B}" type="presOf" srcId="{D42C4E90-F85B-1B46-8001-ED93B3B44457}" destId="{E2F71B17-5AE1-E64F-829C-77B2C726C869}" srcOrd="0" destOrd="0" presId="urn:microsoft.com/office/officeart/2005/8/layout/vProcess5"/>
    <dgm:cxn modelId="{14FA5C4F-949C-F440-B540-0F7521229198}" srcId="{075E708D-EAB7-1344-AEF9-2826CC0E54A8}" destId="{764B9762-421D-3F49-9842-69979E8705D9}" srcOrd="4" destOrd="0" parTransId="{44332E6E-4A42-6D47-A8EB-C1AC0C4969D2}" sibTransId="{6E8753DF-E3E0-D843-ADBF-841635A13FBA}"/>
    <dgm:cxn modelId="{26E1A57D-760C-3C4D-9C76-BFB4C32E2641}" type="presOf" srcId="{764B9762-421D-3F49-9842-69979E8705D9}" destId="{EC4AA378-946A-9946-935D-1599399D03BD}" srcOrd="1" destOrd="0" presId="urn:microsoft.com/office/officeart/2005/8/layout/vProcess5"/>
    <dgm:cxn modelId="{15518665-C3A8-D84E-B0BC-A3835895FAB8}" type="presOf" srcId="{75A76BF2-A98B-2047-854B-FDD8AFAE9EBC}" destId="{60A9573F-A635-C14E-A9B7-D7EFACB4C062}" srcOrd="1" destOrd="0" presId="urn:microsoft.com/office/officeart/2005/8/layout/vProcess5"/>
    <dgm:cxn modelId="{72580C2C-DC70-9D40-9F14-FD773C8FDB90}" type="presOf" srcId="{075E708D-EAB7-1344-AEF9-2826CC0E54A8}" destId="{26DA8231-2EA4-914C-8432-334349A3AF93}" srcOrd="0" destOrd="0" presId="urn:microsoft.com/office/officeart/2005/8/layout/vProcess5"/>
    <dgm:cxn modelId="{4BFC04F2-FADC-0B41-B5BC-878458F7AEE5}" srcId="{075E708D-EAB7-1344-AEF9-2826CC0E54A8}" destId="{D42C4E90-F85B-1B46-8001-ED93B3B44457}" srcOrd="1" destOrd="0" parTransId="{F1FB848E-0189-F54D-AB65-F45BB5271702}" sibTransId="{C7D70654-8ABE-0D43-8D7C-F7CCC7405FB6}"/>
    <dgm:cxn modelId="{0D3C1A4E-2CDB-5A49-9696-BACA266E02B4}" type="presOf" srcId="{244F9AE9-BC99-9245-9ADB-B65BE1311CA3}" destId="{8BD3BCA6-276A-5E4C-AABE-A366198F0AE5}" srcOrd="0" destOrd="0" presId="urn:microsoft.com/office/officeart/2005/8/layout/vProcess5"/>
    <dgm:cxn modelId="{3D3A9FBD-B2BD-6244-B52E-EB74F9ACFD27}" srcId="{075E708D-EAB7-1344-AEF9-2826CC0E54A8}" destId="{A5FC9A2A-0199-F941-BB45-19372C4BC7CF}" srcOrd="2" destOrd="0" parTransId="{E09B310F-602E-B94F-9522-8CA16878D033}" sibTransId="{B1A4E1E4-0F66-324D-884E-5F10FCFD51F9}"/>
    <dgm:cxn modelId="{59DDF592-2C96-F947-9F1B-0A3676CC8F95}" type="presOf" srcId="{B1A4E1E4-0F66-324D-884E-5F10FCFD51F9}" destId="{4932C1C4-74DC-244E-BE37-8BC07CF48242}" srcOrd="0" destOrd="0" presId="urn:microsoft.com/office/officeart/2005/8/layout/vProcess5"/>
    <dgm:cxn modelId="{0BE7AD23-28D6-0A4D-90C8-6B11E4D2A1F5}" type="presOf" srcId="{244F9AE9-BC99-9245-9ADB-B65BE1311CA3}" destId="{6EFF5E11-A1D8-F54C-8A3E-6EFAA37B122F}" srcOrd="1" destOrd="0" presId="urn:microsoft.com/office/officeart/2005/8/layout/vProcess5"/>
    <dgm:cxn modelId="{27DAA37D-67FE-EF49-9A27-5022B2A1CB4D}" type="presOf" srcId="{A5FC9A2A-0199-F941-BB45-19372C4BC7CF}" destId="{82AA92FB-45E2-7249-8CB1-13519310FB03}" srcOrd="0" destOrd="0" presId="urn:microsoft.com/office/officeart/2005/8/layout/vProcess5"/>
    <dgm:cxn modelId="{351E2D5E-3031-5745-87F8-4F4430BD91ED}" type="presOf" srcId="{75A76BF2-A98B-2047-854B-FDD8AFAE9EBC}" destId="{9CD72F43-03AD-EB4B-BC78-E6D04D2ADD3C}" srcOrd="0" destOrd="0" presId="urn:microsoft.com/office/officeart/2005/8/layout/vProcess5"/>
    <dgm:cxn modelId="{5D56A195-E2F7-9648-9552-96798183264D}" srcId="{075E708D-EAB7-1344-AEF9-2826CC0E54A8}" destId="{75A76BF2-A98B-2047-854B-FDD8AFAE9EBC}" srcOrd="3" destOrd="0" parTransId="{344A1175-AE4B-0A4C-8EE5-9BE9B1000360}" sibTransId="{44604B69-7275-A14D-82EE-1C5F5A9F1456}"/>
    <dgm:cxn modelId="{AD7E38DD-41E0-F146-8A58-5228F7DB28B8}" type="presOf" srcId="{A5FC9A2A-0199-F941-BB45-19372C4BC7CF}" destId="{67B7067F-D884-B44A-A911-455F54A04A91}" srcOrd="1" destOrd="0" presId="urn:microsoft.com/office/officeart/2005/8/layout/vProcess5"/>
    <dgm:cxn modelId="{ABFFA8AA-D5EE-2C46-BB78-E590912163AC}" srcId="{075E708D-EAB7-1344-AEF9-2826CC0E54A8}" destId="{244F9AE9-BC99-9245-9ADB-B65BE1311CA3}" srcOrd="0" destOrd="0" parTransId="{F12F8FF1-411F-6C4C-8DDA-B1C09F74F677}" sibTransId="{3ACC0628-7046-0441-980A-D7E58F520A3F}"/>
    <dgm:cxn modelId="{2399A2CF-9745-794C-BC37-0EEF60426108}" type="presOf" srcId="{764B9762-421D-3F49-9842-69979E8705D9}" destId="{8F49EB69-35F3-2541-962C-D58BA23AFBD2}" srcOrd="0" destOrd="0" presId="urn:microsoft.com/office/officeart/2005/8/layout/vProcess5"/>
    <dgm:cxn modelId="{D346DB1A-88AD-954A-8737-E278B61A1A3C}" type="presOf" srcId="{D42C4E90-F85B-1B46-8001-ED93B3B44457}" destId="{B6026DAB-CD83-284C-9C1F-67D116E29C63}" srcOrd="1" destOrd="0" presId="urn:microsoft.com/office/officeart/2005/8/layout/vProcess5"/>
    <dgm:cxn modelId="{933A209C-B9EC-5243-BD89-55FF1ADD4032}" type="presOf" srcId="{3ACC0628-7046-0441-980A-D7E58F520A3F}" destId="{477F8AE2-6AA8-E646-ACB2-54F8A85A5261}" srcOrd="0" destOrd="0" presId="urn:microsoft.com/office/officeart/2005/8/layout/vProcess5"/>
    <dgm:cxn modelId="{9B8E228A-927F-B74B-AE9A-F1A3F33DCED0}" type="presOf" srcId="{C7D70654-8ABE-0D43-8D7C-F7CCC7405FB6}" destId="{D3DB983C-FDE1-AA4F-8880-C3F6B9BFAEE6}" srcOrd="0" destOrd="0" presId="urn:microsoft.com/office/officeart/2005/8/layout/vProcess5"/>
    <dgm:cxn modelId="{BC700723-6ED2-F742-9027-22B339C49D4F}" type="presOf" srcId="{44604B69-7275-A14D-82EE-1C5F5A9F1456}" destId="{3D5D4254-9C10-634F-80AF-8681700968D7}" srcOrd="0" destOrd="0" presId="urn:microsoft.com/office/officeart/2005/8/layout/vProcess5"/>
    <dgm:cxn modelId="{C35A9D1F-CEBD-9E47-AC5D-462EB0851BBF}" type="presParOf" srcId="{26DA8231-2EA4-914C-8432-334349A3AF93}" destId="{E6F10AFE-A31A-174F-AAA1-A513EC5F6446}" srcOrd="0" destOrd="0" presId="urn:microsoft.com/office/officeart/2005/8/layout/vProcess5"/>
    <dgm:cxn modelId="{A0BFB9BD-8581-1E4B-856C-5812CF60E5C8}" type="presParOf" srcId="{26DA8231-2EA4-914C-8432-334349A3AF93}" destId="{8BD3BCA6-276A-5E4C-AABE-A366198F0AE5}" srcOrd="1" destOrd="0" presId="urn:microsoft.com/office/officeart/2005/8/layout/vProcess5"/>
    <dgm:cxn modelId="{0F0C1A1B-E15D-FF41-9302-0CB0DCE3CB9F}" type="presParOf" srcId="{26DA8231-2EA4-914C-8432-334349A3AF93}" destId="{E2F71B17-5AE1-E64F-829C-77B2C726C869}" srcOrd="2" destOrd="0" presId="urn:microsoft.com/office/officeart/2005/8/layout/vProcess5"/>
    <dgm:cxn modelId="{5138C37F-7C25-1C41-8E12-A96F61F3EA1C}" type="presParOf" srcId="{26DA8231-2EA4-914C-8432-334349A3AF93}" destId="{82AA92FB-45E2-7249-8CB1-13519310FB03}" srcOrd="3" destOrd="0" presId="urn:microsoft.com/office/officeart/2005/8/layout/vProcess5"/>
    <dgm:cxn modelId="{8E5E7297-A190-A145-BC7A-9005A4009667}" type="presParOf" srcId="{26DA8231-2EA4-914C-8432-334349A3AF93}" destId="{9CD72F43-03AD-EB4B-BC78-E6D04D2ADD3C}" srcOrd="4" destOrd="0" presId="urn:microsoft.com/office/officeart/2005/8/layout/vProcess5"/>
    <dgm:cxn modelId="{043F6FA7-CCE3-5046-9EE3-D7842C562CAA}" type="presParOf" srcId="{26DA8231-2EA4-914C-8432-334349A3AF93}" destId="{8F49EB69-35F3-2541-962C-D58BA23AFBD2}" srcOrd="5" destOrd="0" presId="urn:microsoft.com/office/officeart/2005/8/layout/vProcess5"/>
    <dgm:cxn modelId="{ADB5804C-DD05-E54A-9263-6EC54102F1D2}" type="presParOf" srcId="{26DA8231-2EA4-914C-8432-334349A3AF93}" destId="{477F8AE2-6AA8-E646-ACB2-54F8A85A5261}" srcOrd="6" destOrd="0" presId="urn:microsoft.com/office/officeart/2005/8/layout/vProcess5"/>
    <dgm:cxn modelId="{27F616ED-CF63-3742-8505-EEE2A68AC6FF}" type="presParOf" srcId="{26DA8231-2EA4-914C-8432-334349A3AF93}" destId="{D3DB983C-FDE1-AA4F-8880-C3F6B9BFAEE6}" srcOrd="7" destOrd="0" presId="urn:microsoft.com/office/officeart/2005/8/layout/vProcess5"/>
    <dgm:cxn modelId="{E8AC7309-FA5B-5641-8C99-0D0D54C5A28F}" type="presParOf" srcId="{26DA8231-2EA4-914C-8432-334349A3AF93}" destId="{4932C1C4-74DC-244E-BE37-8BC07CF48242}" srcOrd="8" destOrd="0" presId="urn:microsoft.com/office/officeart/2005/8/layout/vProcess5"/>
    <dgm:cxn modelId="{3E12E44A-5F5D-A24A-BE86-A585CFEC6B34}" type="presParOf" srcId="{26DA8231-2EA4-914C-8432-334349A3AF93}" destId="{3D5D4254-9C10-634F-80AF-8681700968D7}" srcOrd="9" destOrd="0" presId="urn:microsoft.com/office/officeart/2005/8/layout/vProcess5"/>
    <dgm:cxn modelId="{5B0CEB0D-7C97-AA49-A749-654BEAE383A3}" type="presParOf" srcId="{26DA8231-2EA4-914C-8432-334349A3AF93}" destId="{6EFF5E11-A1D8-F54C-8A3E-6EFAA37B122F}" srcOrd="10" destOrd="0" presId="urn:microsoft.com/office/officeart/2005/8/layout/vProcess5"/>
    <dgm:cxn modelId="{B2579655-3476-E944-821A-A44E10B6FC00}" type="presParOf" srcId="{26DA8231-2EA4-914C-8432-334349A3AF93}" destId="{B6026DAB-CD83-284C-9C1F-67D116E29C63}" srcOrd="11" destOrd="0" presId="urn:microsoft.com/office/officeart/2005/8/layout/vProcess5"/>
    <dgm:cxn modelId="{38468F6C-4FF5-784B-9926-8E765DE4CD0C}" type="presParOf" srcId="{26DA8231-2EA4-914C-8432-334349A3AF93}" destId="{67B7067F-D884-B44A-A911-455F54A04A91}" srcOrd="12" destOrd="0" presId="urn:microsoft.com/office/officeart/2005/8/layout/vProcess5"/>
    <dgm:cxn modelId="{B455FA29-2843-CB42-BEC6-86F140964581}" type="presParOf" srcId="{26DA8231-2EA4-914C-8432-334349A3AF93}" destId="{60A9573F-A635-C14E-A9B7-D7EFACB4C062}" srcOrd="13" destOrd="0" presId="urn:microsoft.com/office/officeart/2005/8/layout/vProcess5"/>
    <dgm:cxn modelId="{AB261491-F304-774D-9AF5-F998BD214B2B}" type="presParOf" srcId="{26DA8231-2EA4-914C-8432-334349A3AF93}" destId="{EC4AA378-946A-9946-935D-1599399D03B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0F0F78-98BB-AE40-9300-15008F1EA22E}" type="doc">
      <dgm:prSet loTypeId="urn:microsoft.com/office/officeart/2005/8/layout/default" loCatId="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DB39AD1-D963-DB4D-9370-EF37B49F9F51}">
      <dgm:prSet/>
      <dgm:spPr/>
      <dgm:t>
        <a:bodyPr/>
        <a:lstStyle/>
        <a:p>
          <a:pPr rtl="0"/>
          <a:r>
            <a:rPr lang="en-US" dirty="0" smtClean="0"/>
            <a:t>Increase in parental self-efficacy</a:t>
          </a:r>
          <a:endParaRPr lang="en-US" dirty="0"/>
        </a:p>
      </dgm:t>
    </dgm:pt>
    <dgm:pt modelId="{0FD19958-BEDE-4343-8516-055B61D4A703}" type="parTrans" cxnId="{1C67457E-AD73-004A-BC56-AEC591667AC4}">
      <dgm:prSet/>
      <dgm:spPr/>
      <dgm:t>
        <a:bodyPr/>
        <a:lstStyle/>
        <a:p>
          <a:endParaRPr lang="en-US"/>
        </a:p>
      </dgm:t>
    </dgm:pt>
    <dgm:pt modelId="{65892670-33A4-904A-82D9-B795B0C52DDD}" type="sibTrans" cxnId="{1C67457E-AD73-004A-BC56-AEC591667AC4}">
      <dgm:prSet/>
      <dgm:spPr/>
      <dgm:t>
        <a:bodyPr/>
        <a:lstStyle/>
        <a:p>
          <a:endParaRPr lang="en-US"/>
        </a:p>
      </dgm:t>
    </dgm:pt>
    <dgm:pt modelId="{87D738B2-2052-284D-BFCF-EAF2902095A9}">
      <dgm:prSet/>
      <dgm:spPr/>
      <dgm:t>
        <a:bodyPr/>
        <a:lstStyle/>
        <a:p>
          <a:pPr rtl="0"/>
          <a:r>
            <a:rPr lang="en-US" dirty="0" smtClean="0"/>
            <a:t>Changes in the family system</a:t>
          </a:r>
          <a:endParaRPr lang="en-US" dirty="0"/>
        </a:p>
      </dgm:t>
    </dgm:pt>
    <dgm:pt modelId="{7741C4A9-287E-6347-A69D-874CAA52BF27}" type="parTrans" cxnId="{E59340A3-0839-9B47-857A-BA56936AD340}">
      <dgm:prSet/>
      <dgm:spPr/>
      <dgm:t>
        <a:bodyPr/>
        <a:lstStyle/>
        <a:p>
          <a:endParaRPr lang="en-US"/>
        </a:p>
      </dgm:t>
    </dgm:pt>
    <dgm:pt modelId="{82CA80BD-503E-9345-B359-DFC684BD32C9}" type="sibTrans" cxnId="{E59340A3-0839-9B47-857A-BA56936AD340}">
      <dgm:prSet/>
      <dgm:spPr/>
      <dgm:t>
        <a:bodyPr/>
        <a:lstStyle/>
        <a:p>
          <a:endParaRPr lang="en-US"/>
        </a:p>
      </dgm:t>
    </dgm:pt>
    <dgm:pt modelId="{79F381B7-9F09-004B-ADAB-D9BC2BFE5EB4}">
      <dgm:prSet/>
      <dgm:spPr/>
      <dgm:t>
        <a:bodyPr/>
        <a:lstStyle/>
        <a:p>
          <a:pPr rtl="0"/>
          <a:r>
            <a:rPr lang="en-US" dirty="0" smtClean="0"/>
            <a:t>Identifying one’s own needs</a:t>
          </a:r>
          <a:endParaRPr lang="en-US" dirty="0"/>
        </a:p>
      </dgm:t>
    </dgm:pt>
    <dgm:pt modelId="{6C039222-EF74-9544-AF54-D331B9753326}" type="parTrans" cxnId="{1B131E7F-61EE-0D4F-8DA0-7F58A730DBD1}">
      <dgm:prSet/>
      <dgm:spPr/>
      <dgm:t>
        <a:bodyPr/>
        <a:lstStyle/>
        <a:p>
          <a:endParaRPr lang="en-US"/>
        </a:p>
      </dgm:t>
    </dgm:pt>
    <dgm:pt modelId="{428AA56B-0C90-7443-87E0-74D88F639255}" type="sibTrans" cxnId="{1B131E7F-61EE-0D4F-8DA0-7F58A730DBD1}">
      <dgm:prSet/>
      <dgm:spPr/>
      <dgm:t>
        <a:bodyPr/>
        <a:lstStyle/>
        <a:p>
          <a:endParaRPr lang="en-US"/>
        </a:p>
      </dgm:t>
    </dgm:pt>
    <dgm:pt modelId="{85E19C03-03EC-4542-828A-9F64324F28AC}">
      <dgm:prSet/>
      <dgm:spPr/>
      <dgm:t>
        <a:bodyPr/>
        <a:lstStyle/>
        <a:p>
          <a:pPr rtl="0"/>
          <a:r>
            <a:rPr lang="en-US" dirty="0" smtClean="0"/>
            <a:t>Volunteering in the future</a:t>
          </a:r>
          <a:endParaRPr lang="en-US" dirty="0"/>
        </a:p>
      </dgm:t>
    </dgm:pt>
    <dgm:pt modelId="{C1AF7EDF-DEFE-4372-81EE-A44076E3EE01}" type="parTrans" cxnId="{3B68A00A-7526-4589-A6B1-C5B374B855C8}">
      <dgm:prSet/>
      <dgm:spPr/>
    </dgm:pt>
    <dgm:pt modelId="{3F4B07DB-8C72-429E-983E-9B3741C1E0A9}" type="sibTrans" cxnId="{3B68A00A-7526-4589-A6B1-C5B374B855C8}">
      <dgm:prSet/>
      <dgm:spPr/>
    </dgm:pt>
    <dgm:pt modelId="{5BE22BCB-8EA4-4886-BF55-4CBF0B7B11C7}">
      <dgm:prSet/>
      <dgm:spPr/>
      <dgm:t>
        <a:bodyPr/>
        <a:lstStyle/>
        <a:p>
          <a:pPr rtl="0"/>
          <a:r>
            <a:rPr lang="en-US" dirty="0" smtClean="0"/>
            <a:t>More babies in the families</a:t>
          </a:r>
          <a:endParaRPr lang="en-US" dirty="0"/>
        </a:p>
      </dgm:t>
    </dgm:pt>
    <dgm:pt modelId="{B9762263-4D40-4156-BC4B-7428C6B9BEED}" type="parTrans" cxnId="{0DD5FB09-451D-41FF-B856-DA1F7A2F4211}">
      <dgm:prSet/>
      <dgm:spPr/>
    </dgm:pt>
    <dgm:pt modelId="{5E03A730-091F-4FEE-9485-1204722601B0}" type="sibTrans" cxnId="{0DD5FB09-451D-41FF-B856-DA1F7A2F4211}">
      <dgm:prSet/>
      <dgm:spPr/>
    </dgm:pt>
    <dgm:pt modelId="{7F44E053-8893-8C49-B792-AF9B9335A069}" type="pres">
      <dgm:prSet presAssocID="{970F0F78-98BB-AE40-9300-15008F1EA22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1521697-BF10-5A46-B426-A0E7BE59A49A}" type="pres">
      <dgm:prSet presAssocID="{1DB39AD1-D963-DB4D-9370-EF37B49F9F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6C8FF7-B34E-7148-92E1-D98021EFB140}" type="pres">
      <dgm:prSet presAssocID="{65892670-33A4-904A-82D9-B795B0C52DDD}" presName="sibTrans" presStyleCnt="0"/>
      <dgm:spPr/>
    </dgm:pt>
    <dgm:pt modelId="{98838DB2-02E7-1748-AAA6-75C493B90F7C}" type="pres">
      <dgm:prSet presAssocID="{87D738B2-2052-284D-BFCF-EAF2902095A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FDD52-667D-6B43-B891-080BD058BBCF}" type="pres">
      <dgm:prSet presAssocID="{82CA80BD-503E-9345-B359-DFC684BD32C9}" presName="sibTrans" presStyleCnt="0"/>
      <dgm:spPr/>
    </dgm:pt>
    <dgm:pt modelId="{F5CC33ED-CC7C-8048-B465-360A57C59D84}" type="pres">
      <dgm:prSet presAssocID="{79F381B7-9F09-004B-ADAB-D9BC2BFE5EB4}" presName="node" presStyleLbl="node1" presStyleIdx="2" presStyleCnt="5" custScaleX="1332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038C0-2036-7941-8940-6E861A17B842}" type="pres">
      <dgm:prSet presAssocID="{428AA56B-0C90-7443-87E0-74D88F639255}" presName="sibTrans" presStyleCnt="0"/>
      <dgm:spPr/>
    </dgm:pt>
    <dgm:pt modelId="{35A787EA-9D44-4C23-91E8-A3625898F835}" type="pres">
      <dgm:prSet presAssocID="{85E19C03-03EC-4542-828A-9F64324F28A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D838BF2-C09F-4E94-8781-A9E9417E2CBC}" type="pres">
      <dgm:prSet presAssocID="{3F4B07DB-8C72-429E-983E-9B3741C1E0A9}" presName="sibTrans" presStyleCnt="0"/>
      <dgm:spPr/>
    </dgm:pt>
    <dgm:pt modelId="{093A5BD2-2078-4230-9579-FE300EBA8E94}" type="pres">
      <dgm:prSet presAssocID="{5BE22BCB-8EA4-4886-BF55-4CBF0B7B11C7}" presName="node" presStyleLbl="node1" presStyleIdx="4" presStyleCnt="5" custScaleX="15114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C67457E-AD73-004A-BC56-AEC591667AC4}" srcId="{970F0F78-98BB-AE40-9300-15008F1EA22E}" destId="{1DB39AD1-D963-DB4D-9370-EF37B49F9F51}" srcOrd="0" destOrd="0" parTransId="{0FD19958-BEDE-4343-8516-055B61D4A703}" sibTransId="{65892670-33A4-904A-82D9-B795B0C52DDD}"/>
    <dgm:cxn modelId="{3A78AC1F-6E6D-1444-8055-70A0B9F1C05F}" type="presOf" srcId="{1DB39AD1-D963-DB4D-9370-EF37B49F9F51}" destId="{81521697-BF10-5A46-B426-A0E7BE59A49A}" srcOrd="0" destOrd="0" presId="urn:microsoft.com/office/officeart/2005/8/layout/default"/>
    <dgm:cxn modelId="{420680FA-40D3-5F4B-9605-D62CE38671A5}" type="presOf" srcId="{5BE22BCB-8EA4-4886-BF55-4CBF0B7B11C7}" destId="{093A5BD2-2078-4230-9579-FE300EBA8E94}" srcOrd="0" destOrd="0" presId="urn:microsoft.com/office/officeart/2005/8/layout/default"/>
    <dgm:cxn modelId="{E4ED4AAE-02E4-FA49-A552-FBBD3C4E8FBF}" type="presOf" srcId="{970F0F78-98BB-AE40-9300-15008F1EA22E}" destId="{7F44E053-8893-8C49-B792-AF9B9335A069}" srcOrd="0" destOrd="0" presId="urn:microsoft.com/office/officeart/2005/8/layout/default"/>
    <dgm:cxn modelId="{5CFDE08D-998C-4C44-A87C-65CFF0AF54A2}" type="presOf" srcId="{85E19C03-03EC-4542-828A-9F64324F28AC}" destId="{35A787EA-9D44-4C23-91E8-A3625898F835}" srcOrd="0" destOrd="0" presId="urn:microsoft.com/office/officeart/2005/8/layout/default"/>
    <dgm:cxn modelId="{1B131E7F-61EE-0D4F-8DA0-7F58A730DBD1}" srcId="{970F0F78-98BB-AE40-9300-15008F1EA22E}" destId="{79F381B7-9F09-004B-ADAB-D9BC2BFE5EB4}" srcOrd="2" destOrd="0" parTransId="{6C039222-EF74-9544-AF54-D331B9753326}" sibTransId="{428AA56B-0C90-7443-87E0-74D88F639255}"/>
    <dgm:cxn modelId="{3B68A00A-7526-4589-A6B1-C5B374B855C8}" srcId="{970F0F78-98BB-AE40-9300-15008F1EA22E}" destId="{85E19C03-03EC-4542-828A-9F64324F28AC}" srcOrd="3" destOrd="0" parTransId="{C1AF7EDF-DEFE-4372-81EE-A44076E3EE01}" sibTransId="{3F4B07DB-8C72-429E-983E-9B3741C1E0A9}"/>
    <dgm:cxn modelId="{DF84F6BE-188C-EF43-9AB5-2725C013BA53}" type="presOf" srcId="{87D738B2-2052-284D-BFCF-EAF2902095A9}" destId="{98838DB2-02E7-1748-AAA6-75C493B90F7C}" srcOrd="0" destOrd="0" presId="urn:microsoft.com/office/officeart/2005/8/layout/default"/>
    <dgm:cxn modelId="{EA3DDCD2-EA47-C040-93E0-501B7998CEDB}" type="presOf" srcId="{79F381B7-9F09-004B-ADAB-D9BC2BFE5EB4}" destId="{F5CC33ED-CC7C-8048-B465-360A57C59D84}" srcOrd="0" destOrd="0" presId="urn:microsoft.com/office/officeart/2005/8/layout/default"/>
    <dgm:cxn modelId="{E59340A3-0839-9B47-857A-BA56936AD340}" srcId="{970F0F78-98BB-AE40-9300-15008F1EA22E}" destId="{87D738B2-2052-284D-BFCF-EAF2902095A9}" srcOrd="1" destOrd="0" parTransId="{7741C4A9-287E-6347-A69D-874CAA52BF27}" sibTransId="{82CA80BD-503E-9345-B359-DFC684BD32C9}"/>
    <dgm:cxn modelId="{0DD5FB09-451D-41FF-B856-DA1F7A2F4211}" srcId="{970F0F78-98BB-AE40-9300-15008F1EA22E}" destId="{5BE22BCB-8EA4-4886-BF55-4CBF0B7B11C7}" srcOrd="4" destOrd="0" parTransId="{B9762263-4D40-4156-BC4B-7428C6B9BEED}" sibTransId="{5E03A730-091F-4FEE-9485-1204722601B0}"/>
    <dgm:cxn modelId="{A138DD6A-D943-5248-B2B3-FED29099A13F}" type="presParOf" srcId="{7F44E053-8893-8C49-B792-AF9B9335A069}" destId="{81521697-BF10-5A46-B426-A0E7BE59A49A}" srcOrd="0" destOrd="0" presId="urn:microsoft.com/office/officeart/2005/8/layout/default"/>
    <dgm:cxn modelId="{F6807315-B7A3-034E-9E75-5FD2E1429E94}" type="presParOf" srcId="{7F44E053-8893-8C49-B792-AF9B9335A069}" destId="{1A6C8FF7-B34E-7148-92E1-D98021EFB140}" srcOrd="1" destOrd="0" presId="urn:microsoft.com/office/officeart/2005/8/layout/default"/>
    <dgm:cxn modelId="{3DA58E7B-B22B-5540-B4FD-FE98B75D84B8}" type="presParOf" srcId="{7F44E053-8893-8C49-B792-AF9B9335A069}" destId="{98838DB2-02E7-1748-AAA6-75C493B90F7C}" srcOrd="2" destOrd="0" presId="urn:microsoft.com/office/officeart/2005/8/layout/default"/>
    <dgm:cxn modelId="{36744462-A003-CC45-9776-908812CF1138}" type="presParOf" srcId="{7F44E053-8893-8C49-B792-AF9B9335A069}" destId="{6BEFDD52-667D-6B43-B891-080BD058BBCF}" srcOrd="3" destOrd="0" presId="urn:microsoft.com/office/officeart/2005/8/layout/default"/>
    <dgm:cxn modelId="{3E1DFA13-ECAE-DE49-8AB9-5E02D4769CB2}" type="presParOf" srcId="{7F44E053-8893-8C49-B792-AF9B9335A069}" destId="{F5CC33ED-CC7C-8048-B465-360A57C59D84}" srcOrd="4" destOrd="0" presId="urn:microsoft.com/office/officeart/2005/8/layout/default"/>
    <dgm:cxn modelId="{50AE0945-2978-AF4D-A4A0-B76C78879EE2}" type="presParOf" srcId="{7F44E053-8893-8C49-B792-AF9B9335A069}" destId="{BEC038C0-2036-7941-8940-6E861A17B842}" srcOrd="5" destOrd="0" presId="urn:microsoft.com/office/officeart/2005/8/layout/default"/>
    <dgm:cxn modelId="{795F0270-FC69-2A47-B253-49F2E111698E}" type="presParOf" srcId="{7F44E053-8893-8C49-B792-AF9B9335A069}" destId="{35A787EA-9D44-4C23-91E8-A3625898F835}" srcOrd="6" destOrd="0" presId="urn:microsoft.com/office/officeart/2005/8/layout/default"/>
    <dgm:cxn modelId="{22132142-2BC7-F54C-8932-DE13ACC62B1A}" type="presParOf" srcId="{7F44E053-8893-8C49-B792-AF9B9335A069}" destId="{0D838BF2-C09F-4E94-8781-A9E9417E2CBC}" srcOrd="7" destOrd="0" presId="urn:microsoft.com/office/officeart/2005/8/layout/default"/>
    <dgm:cxn modelId="{78BD00D8-919E-E344-B213-F573B9D646AB}" type="presParOf" srcId="{7F44E053-8893-8C49-B792-AF9B9335A069}" destId="{093A5BD2-2078-4230-9579-FE300EBA8E9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3BCA6-276A-5E4C-AABE-A366198F0AE5}">
      <dsp:nvSpPr>
        <dsp:cNvPr id="0" name=""/>
        <dsp:cNvSpPr/>
      </dsp:nvSpPr>
      <dsp:spPr>
        <a:xfrm>
          <a:off x="0" y="0"/>
          <a:ext cx="6336792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Recruitment of possible coordinators - central office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25711" y="25711"/>
        <a:ext cx="5286845" cy="826402"/>
      </dsp:txXfrm>
    </dsp:sp>
    <dsp:sp modelId="{E2F71B17-5AE1-E64F-829C-77B2C726C869}">
      <dsp:nvSpPr>
        <dsp:cNvPr id="0" name=""/>
        <dsp:cNvSpPr/>
      </dsp:nvSpPr>
      <dsp:spPr>
        <a:xfrm>
          <a:off x="473202" y="999744"/>
          <a:ext cx="6336792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92934"/>
              </a:solidFill>
            </a:rPr>
            <a:t>Training for local coordinators; 140 hours</a:t>
          </a:r>
          <a:endParaRPr lang="en-US" sz="2000" b="1" kern="1200" dirty="0">
            <a:solidFill>
              <a:srgbClr val="292934"/>
            </a:solidFill>
          </a:endParaRPr>
        </a:p>
      </dsp:txBody>
      <dsp:txXfrm>
        <a:off x="498913" y="1025455"/>
        <a:ext cx="5241582" cy="826402"/>
      </dsp:txXfrm>
    </dsp:sp>
    <dsp:sp modelId="{82AA92FB-45E2-7249-8CB1-13519310FB03}">
      <dsp:nvSpPr>
        <dsp:cNvPr id="0" name=""/>
        <dsp:cNvSpPr/>
      </dsp:nvSpPr>
      <dsp:spPr>
        <a:xfrm>
          <a:off x="946404" y="1968887"/>
          <a:ext cx="6336792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92934"/>
              </a:solidFill>
            </a:rPr>
            <a:t>  Recruitment of volunteers –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92934"/>
              </a:solidFill>
            </a:rPr>
            <a:t>   local coordinators</a:t>
          </a:r>
          <a:endParaRPr lang="en-US" sz="2000" b="1" kern="1200" dirty="0">
            <a:solidFill>
              <a:srgbClr val="292934"/>
            </a:solidFill>
          </a:endParaRPr>
        </a:p>
      </dsp:txBody>
      <dsp:txXfrm>
        <a:off x="972115" y="1994598"/>
        <a:ext cx="5241582" cy="826402"/>
      </dsp:txXfrm>
    </dsp:sp>
    <dsp:sp modelId="{9CD72F43-03AD-EB4B-BC78-E6D04D2ADD3C}">
      <dsp:nvSpPr>
        <dsp:cNvPr id="0" name=""/>
        <dsp:cNvSpPr/>
      </dsp:nvSpPr>
      <dsp:spPr>
        <a:xfrm>
          <a:off x="1419605" y="2999232"/>
          <a:ext cx="6336792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92934"/>
              </a:solidFill>
            </a:rPr>
            <a:t>Training for volunteers; 50 hours</a:t>
          </a:r>
          <a:endParaRPr lang="en-US" sz="2000" b="1" kern="1200" dirty="0">
            <a:solidFill>
              <a:srgbClr val="292934"/>
            </a:solidFill>
          </a:endParaRPr>
        </a:p>
      </dsp:txBody>
      <dsp:txXfrm>
        <a:off x="1445316" y="3024943"/>
        <a:ext cx="5241582" cy="826402"/>
      </dsp:txXfrm>
    </dsp:sp>
    <dsp:sp modelId="{8F49EB69-35F3-2541-962C-D58BA23AFBD2}">
      <dsp:nvSpPr>
        <dsp:cNvPr id="0" name=""/>
        <dsp:cNvSpPr/>
      </dsp:nvSpPr>
      <dsp:spPr>
        <a:xfrm>
          <a:off x="1892808" y="3998976"/>
          <a:ext cx="6336792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92934"/>
              </a:solidFill>
            </a:rPr>
            <a:t>Reaching, informing local families, contacting local NGOs, family organizations – </a:t>
          </a:r>
          <a:r>
            <a:rPr lang="en-US" sz="2000" b="1" kern="1200" dirty="0" err="1" smtClean="0">
              <a:solidFill>
                <a:srgbClr val="292934"/>
              </a:solidFill>
            </a:rPr>
            <a:t>supportin</a:t>
          </a:r>
          <a:r>
            <a:rPr lang="en-US" sz="2000" b="1" kern="1200" dirty="0" smtClean="0">
              <a:solidFill>
                <a:srgbClr val="292934"/>
              </a:solidFill>
            </a:rPr>
            <a:t> families</a:t>
          </a:r>
          <a:endParaRPr lang="en-US" sz="2000" b="1" kern="1200" dirty="0">
            <a:solidFill>
              <a:srgbClr val="292934"/>
            </a:solidFill>
          </a:endParaRPr>
        </a:p>
      </dsp:txBody>
      <dsp:txXfrm>
        <a:off x="1918519" y="4024687"/>
        <a:ext cx="5241582" cy="826402"/>
      </dsp:txXfrm>
    </dsp:sp>
    <dsp:sp modelId="{477F8AE2-6AA8-E646-ACB2-54F8A85A5261}">
      <dsp:nvSpPr>
        <dsp:cNvPr id="0" name=""/>
        <dsp:cNvSpPr/>
      </dsp:nvSpPr>
      <dsp:spPr>
        <a:xfrm>
          <a:off x="5766206" y="641299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5894588" y="641299"/>
        <a:ext cx="313821" cy="429365"/>
      </dsp:txXfrm>
    </dsp:sp>
    <dsp:sp modelId="{D3DB983C-FDE1-AA4F-8880-C3F6B9BFAEE6}">
      <dsp:nvSpPr>
        <dsp:cNvPr id="0" name=""/>
        <dsp:cNvSpPr/>
      </dsp:nvSpPr>
      <dsp:spPr>
        <a:xfrm>
          <a:off x="6239408" y="1641043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6367790" y="1641043"/>
        <a:ext cx="313821" cy="429365"/>
      </dsp:txXfrm>
    </dsp:sp>
    <dsp:sp modelId="{4932C1C4-74DC-244E-BE37-8BC07CF48242}">
      <dsp:nvSpPr>
        <dsp:cNvPr id="0" name=""/>
        <dsp:cNvSpPr/>
      </dsp:nvSpPr>
      <dsp:spPr>
        <a:xfrm>
          <a:off x="6712610" y="2626156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6840992" y="2626156"/>
        <a:ext cx="313821" cy="429365"/>
      </dsp:txXfrm>
    </dsp:sp>
    <dsp:sp modelId="{3D5D4254-9C10-634F-80AF-8681700968D7}">
      <dsp:nvSpPr>
        <dsp:cNvPr id="0" name=""/>
        <dsp:cNvSpPr/>
      </dsp:nvSpPr>
      <dsp:spPr>
        <a:xfrm>
          <a:off x="7185812" y="3635654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314194" y="3635654"/>
        <a:ext cx="313821" cy="429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21697-BF10-5A46-B426-A0E7BE59A49A}">
      <dsp:nvSpPr>
        <dsp:cNvPr id="0" name=""/>
        <dsp:cNvSpPr/>
      </dsp:nvSpPr>
      <dsp:spPr>
        <a:xfrm>
          <a:off x="1282484" y="1123"/>
          <a:ext cx="2463700" cy="147822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Increase in parental self-efficacy</a:t>
          </a:r>
          <a:endParaRPr lang="en-US" sz="3000" kern="1200" dirty="0"/>
        </a:p>
      </dsp:txBody>
      <dsp:txXfrm>
        <a:off x="1282484" y="1123"/>
        <a:ext cx="2463700" cy="1478220"/>
      </dsp:txXfrm>
    </dsp:sp>
    <dsp:sp modelId="{98838DB2-02E7-1748-AAA6-75C493B90F7C}">
      <dsp:nvSpPr>
        <dsp:cNvPr id="0" name=""/>
        <dsp:cNvSpPr/>
      </dsp:nvSpPr>
      <dsp:spPr>
        <a:xfrm>
          <a:off x="3992555" y="1123"/>
          <a:ext cx="2463700" cy="1478220"/>
        </a:xfrm>
        <a:prstGeom prst="rect">
          <a:avLst/>
        </a:prstGeom>
        <a:gradFill rotWithShape="0">
          <a:gsLst>
            <a:gs pos="0">
              <a:schemeClr val="accent3">
                <a:hueOff val="2858606"/>
                <a:satOff val="621"/>
                <a:lumOff val="-882"/>
                <a:alphaOff val="0"/>
                <a:shade val="70000"/>
                <a:satMod val="150000"/>
              </a:schemeClr>
            </a:gs>
            <a:gs pos="34000">
              <a:schemeClr val="accent3">
                <a:hueOff val="2858606"/>
                <a:satOff val="621"/>
                <a:lumOff val="-882"/>
                <a:alphaOff val="0"/>
                <a:shade val="70000"/>
                <a:satMod val="140000"/>
              </a:schemeClr>
            </a:gs>
            <a:gs pos="70000">
              <a:schemeClr val="accent3">
                <a:hueOff val="2858606"/>
                <a:satOff val="621"/>
                <a:lumOff val="-882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2858606"/>
                <a:satOff val="621"/>
                <a:lumOff val="-882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Changes in the family system</a:t>
          </a:r>
          <a:endParaRPr lang="en-US" sz="3000" kern="1200" dirty="0"/>
        </a:p>
      </dsp:txBody>
      <dsp:txXfrm>
        <a:off x="3992555" y="1123"/>
        <a:ext cx="2463700" cy="1478220"/>
      </dsp:txXfrm>
    </dsp:sp>
    <dsp:sp modelId="{F5CC33ED-CC7C-8048-B465-360A57C59D84}">
      <dsp:nvSpPr>
        <dsp:cNvPr id="0" name=""/>
        <dsp:cNvSpPr/>
      </dsp:nvSpPr>
      <dsp:spPr>
        <a:xfrm>
          <a:off x="872992" y="1725713"/>
          <a:ext cx="3282683" cy="1478220"/>
        </a:xfrm>
        <a:prstGeom prst="rect">
          <a:avLst/>
        </a:prstGeom>
        <a:gradFill rotWithShape="0">
          <a:gsLst>
            <a:gs pos="0">
              <a:schemeClr val="accent3">
                <a:hueOff val="5717212"/>
                <a:satOff val="1242"/>
                <a:lumOff val="-1765"/>
                <a:alphaOff val="0"/>
                <a:shade val="70000"/>
                <a:satMod val="150000"/>
              </a:schemeClr>
            </a:gs>
            <a:gs pos="34000">
              <a:schemeClr val="accent3">
                <a:hueOff val="5717212"/>
                <a:satOff val="1242"/>
                <a:lumOff val="-1765"/>
                <a:alphaOff val="0"/>
                <a:shade val="70000"/>
                <a:satMod val="140000"/>
              </a:schemeClr>
            </a:gs>
            <a:gs pos="70000">
              <a:schemeClr val="accent3">
                <a:hueOff val="5717212"/>
                <a:satOff val="1242"/>
                <a:lumOff val="-176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5717212"/>
                <a:satOff val="1242"/>
                <a:lumOff val="-176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Identifying one’s own needs</a:t>
          </a:r>
          <a:endParaRPr lang="en-US" sz="3000" kern="1200" dirty="0"/>
        </a:p>
      </dsp:txBody>
      <dsp:txXfrm>
        <a:off x="872992" y="1725713"/>
        <a:ext cx="3282683" cy="1478220"/>
      </dsp:txXfrm>
    </dsp:sp>
    <dsp:sp modelId="{35A787EA-9D44-4C23-91E8-A3625898F835}">
      <dsp:nvSpPr>
        <dsp:cNvPr id="0" name=""/>
        <dsp:cNvSpPr/>
      </dsp:nvSpPr>
      <dsp:spPr>
        <a:xfrm>
          <a:off x="4402046" y="1725713"/>
          <a:ext cx="2463700" cy="1478220"/>
        </a:xfrm>
        <a:prstGeom prst="rect">
          <a:avLst/>
        </a:prstGeom>
        <a:gradFill rotWithShape="0">
          <a:gsLst>
            <a:gs pos="0">
              <a:schemeClr val="accent3">
                <a:hueOff val="8575818"/>
                <a:satOff val="1863"/>
                <a:lumOff val="-2647"/>
                <a:alphaOff val="0"/>
                <a:shade val="70000"/>
                <a:satMod val="150000"/>
              </a:schemeClr>
            </a:gs>
            <a:gs pos="34000">
              <a:schemeClr val="accent3">
                <a:hueOff val="8575818"/>
                <a:satOff val="1863"/>
                <a:lumOff val="-2647"/>
                <a:alphaOff val="0"/>
                <a:shade val="70000"/>
                <a:satMod val="140000"/>
              </a:schemeClr>
            </a:gs>
            <a:gs pos="70000">
              <a:schemeClr val="accent3">
                <a:hueOff val="8575818"/>
                <a:satOff val="1863"/>
                <a:lumOff val="-2647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8575818"/>
                <a:satOff val="1863"/>
                <a:lumOff val="-2647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Volunteering in the future</a:t>
          </a:r>
          <a:endParaRPr lang="en-US" sz="3000" kern="1200" dirty="0"/>
        </a:p>
      </dsp:txBody>
      <dsp:txXfrm>
        <a:off x="4402046" y="1725713"/>
        <a:ext cx="2463700" cy="1478220"/>
      </dsp:txXfrm>
    </dsp:sp>
    <dsp:sp modelId="{093A5BD2-2078-4230-9579-FE300EBA8E94}">
      <dsp:nvSpPr>
        <dsp:cNvPr id="0" name=""/>
        <dsp:cNvSpPr/>
      </dsp:nvSpPr>
      <dsp:spPr>
        <a:xfrm>
          <a:off x="2007551" y="3450303"/>
          <a:ext cx="3723636" cy="1478220"/>
        </a:xfrm>
        <a:prstGeom prst="rect">
          <a:avLst/>
        </a:prstGeom>
        <a:gradFill rotWithShape="0">
          <a:gsLst>
            <a:gs pos="0">
              <a:schemeClr val="accent3">
                <a:hueOff val="11434424"/>
                <a:satOff val="2484"/>
                <a:lumOff val="-3530"/>
                <a:alphaOff val="0"/>
                <a:shade val="70000"/>
                <a:satMod val="150000"/>
              </a:schemeClr>
            </a:gs>
            <a:gs pos="34000">
              <a:schemeClr val="accent3">
                <a:hueOff val="11434424"/>
                <a:satOff val="2484"/>
                <a:lumOff val="-3530"/>
                <a:alphaOff val="0"/>
                <a:shade val="70000"/>
                <a:satMod val="140000"/>
              </a:schemeClr>
            </a:gs>
            <a:gs pos="70000">
              <a:schemeClr val="accent3">
                <a:hueOff val="11434424"/>
                <a:satOff val="2484"/>
                <a:lumOff val="-353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11434424"/>
                <a:satOff val="2484"/>
                <a:lumOff val="-353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More babies in the families</a:t>
          </a:r>
          <a:endParaRPr lang="en-US" sz="3000" kern="1200" dirty="0"/>
        </a:p>
      </dsp:txBody>
      <dsp:txXfrm>
        <a:off x="2007551" y="3450303"/>
        <a:ext cx="3723636" cy="1478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1496A-B655-CC42-9D1E-1C4760964C72}" type="datetimeFigureOut">
              <a:rPr lang="en-US" smtClean="0"/>
              <a:t>23/10/20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837C6-8076-9E4C-A4F1-CCCBF9861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66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76DDC-3EE1-904B-93E7-6732D64B6BF4}" type="datetimeFigureOut">
              <a:rPr lang="en-US" smtClean="0"/>
              <a:t>23/10/20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5F100-625C-9941-BCCC-BEC7028B0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278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6F4FA-0C8F-C242-8986-F4B7A6A86F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  <a:r>
              <a:rPr lang="en-US" baseline="0" dirty="0" smtClean="0"/>
              <a:t> in local papers, internet, personal network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Institute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Sciences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Semmel-weis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University have worked out a 140–hour accredited, organizing course. The aim of this training program is basically to acquire the following three groups of skills: 1.The skills that are needed for the supporting/helping activities used to support a family-oriented approach.2.Professional and management skills which are needed to operate the organization.3.Enabling the organizers to organize and carry out the 50-hourtrain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course for volunteers.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5F100-625C-9941-BCCC-BEC7028B07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sz="1200" dirty="0" smtClean="0"/>
              <a:t>Non-users of Social Support Services</a:t>
            </a:r>
          </a:p>
          <a:p>
            <a:r>
              <a:rPr lang="x-none" sz="1200" dirty="0" smtClean="0"/>
              <a:t>Highly educated</a:t>
            </a:r>
            <a:endParaRPr lang="hu-HU" sz="1200" dirty="0" smtClean="0"/>
          </a:p>
          <a:p>
            <a:r>
              <a:rPr lang="hu-HU" sz="1200" dirty="0" smtClean="0"/>
              <a:t>Moved away from family and friends and lost personal networl</a:t>
            </a:r>
            <a:endParaRPr lang="x-none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5F100-625C-9941-BCCC-BEC7028B07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94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Lack of sleep</a:t>
            </a:r>
          </a:p>
          <a:p>
            <a:r>
              <a:rPr lang="en-US" dirty="0" smtClean="0"/>
              <a:t>Finding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5F100-625C-9941-BCCC-BEC7028B07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49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6F4FA-0C8F-C242-8986-F4B7A6A86F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6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2535-72CE-BB4D-AFA1-EF86F880C56A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F30-EE73-5842-8DBE-505C838A2DF2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CB602-BF73-3E43-B268-E939DE32BFD4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0024-37DF-EF42-B0B2-BE1E9260F9E2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A991-E373-DA43-B939-B8B14A0CC74D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D7A4-F8DF-3140-AFAC-CA03F5C22703}" type="datetime1">
              <a:rPr lang="en-GB" smtClean="0"/>
              <a:t>23/10/20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BDD8-F515-2F4D-8F60-C8D8E9B5B765}" type="datetime1">
              <a:rPr lang="en-GB" smtClean="0"/>
              <a:t>23/10/20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D902B-7B7D-FF4B-8ACE-B8A6A949C3A9}" type="datetime1">
              <a:rPr lang="en-GB" smtClean="0"/>
              <a:t>23/10/20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BC23-4799-5546-A7C2-E10E6F7E454C}" type="datetime1">
              <a:rPr lang="en-GB" smtClean="0"/>
              <a:t>23/10/20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9D40-460F-D143-9D8B-89223D8C13DE}" type="datetime1">
              <a:rPr lang="en-GB" smtClean="0"/>
              <a:t>23/10/20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8A86-FB10-624E-A893-6EBA213710F0}" type="datetime1">
              <a:rPr lang="en-GB" smtClean="0"/>
              <a:t>23/10/20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15C158D-78DB-1546-B3E7-96D7D256ADEA}" type="datetime1">
              <a:rPr lang="en-GB" smtClean="0"/>
              <a:t>23/10/20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9A01A22-F371-B040-B2E0-82852AF7A6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306126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 err="1" smtClean="0"/>
              <a:t>Réka</a:t>
            </a:r>
            <a:r>
              <a:rPr lang="en-US" sz="2400" dirty="0" smtClean="0"/>
              <a:t> </a:t>
            </a:r>
            <a:r>
              <a:rPr lang="en-US" sz="2400" dirty="0" err="1" smtClean="0"/>
              <a:t>hegedüs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u-HU" sz="1600" i="1" dirty="0" smtClean="0"/>
              <a:t>Otthon segítünk alapítvány </a:t>
            </a:r>
            <a:r>
              <a:rPr lang="en-US" sz="1600" i="1" dirty="0" smtClean="0"/>
              <a:t>–</a:t>
            </a:r>
            <a:r>
              <a:rPr lang="hu-HU" sz="1600" i="1" dirty="0" smtClean="0"/>
              <a:t>home start hungary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32861"/>
            <a:ext cx="7848600" cy="1857803"/>
          </a:xfrm>
        </p:spPr>
        <p:txBody>
          <a:bodyPr>
            <a:normAutofit/>
          </a:bodyPr>
          <a:lstStyle/>
          <a:p>
            <a:r>
              <a:rPr lang="en-US" b="1" dirty="0"/>
              <a:t> </a:t>
            </a:r>
            <a:endParaRPr lang="en-US" b="1" dirty="0" smtClean="0"/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sz="1700" i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Family care for different care needs</a:t>
            </a:r>
            <a:endParaRPr lang="en-US" sz="1700" i="1" cap="all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sz="1700" b="1" i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COFACE Expert meeting on Families in vulnerable situations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hu-HU" sz="1700" i="1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26-27th October, Budapest, Hungary</a:t>
            </a:r>
            <a:endParaRPr lang="en-US" sz="1700" i="1" cap="all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pic>
        <p:nvPicPr>
          <p:cNvPr id="4" name="Picture 3" descr="hands-2847508_19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49166"/>
            <a:ext cx="4303750" cy="28691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6144" y="6514071"/>
            <a:ext cx="531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7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694" y="549166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41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022"/>
            <a:ext cx="8229600" cy="1135978"/>
          </a:xfrm>
        </p:spPr>
        <p:txBody>
          <a:bodyPr>
            <a:normAutofit/>
          </a:bodyPr>
          <a:lstStyle/>
          <a:p>
            <a:r>
              <a:rPr lang="x-none" sz="3200" dirty="0" smtClean="0">
                <a:latin typeface="+mn-lt"/>
              </a:rPr>
              <a:t>Outcomes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618772"/>
              </p:ext>
            </p:extLst>
          </p:nvPr>
        </p:nvGraphicFramePr>
        <p:xfrm>
          <a:off x="457200" y="1634396"/>
          <a:ext cx="7738740" cy="4929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441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Otthon</a:t>
            </a:r>
            <a:r>
              <a:rPr lang="en-US" sz="3200" dirty="0" smtClean="0"/>
              <a:t> </a:t>
            </a:r>
            <a:r>
              <a:rPr lang="en-US" sz="3200" dirty="0" err="1" smtClean="0"/>
              <a:t>Segítünk</a:t>
            </a:r>
            <a:r>
              <a:rPr lang="en-US" sz="3200" dirty="0" smtClean="0"/>
              <a:t> </a:t>
            </a:r>
            <a:r>
              <a:rPr lang="en-US" sz="3200" dirty="0" err="1" smtClean="0"/>
              <a:t>Alapítvány</a:t>
            </a:r>
            <a:r>
              <a:rPr lang="en-US" sz="3200" dirty="0" smtClean="0"/>
              <a:t> -  Home Start Hungary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090"/>
            <a:ext cx="8229600" cy="5459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/>
              <a:t>the Hungarian adaptation of </a:t>
            </a:r>
            <a:r>
              <a:rPr lang="en-US" dirty="0" smtClean="0"/>
              <a:t>the international </a:t>
            </a:r>
            <a:r>
              <a:rPr lang="en-US" dirty="0"/>
              <a:t>Home </a:t>
            </a:r>
            <a:r>
              <a:rPr lang="en-US" dirty="0" smtClean="0"/>
              <a:t>Start network</a:t>
            </a:r>
            <a:r>
              <a:rPr lang="en-US" dirty="0"/>
              <a:t>, which originates from </a:t>
            </a:r>
            <a:r>
              <a:rPr lang="en-US" dirty="0" smtClean="0"/>
              <a:t>England.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Home-Start is a local community network of trained volunteers helping families with young children through their challenging times.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Parents supporting parents</a:t>
            </a:r>
            <a:r>
              <a:rPr lang="en-US" dirty="0"/>
              <a:t> </a:t>
            </a:r>
            <a:r>
              <a:rPr lang="en-US" dirty="0" smtClean="0"/>
              <a:t>since they understand the ups and downs.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HSH is </a:t>
            </a:r>
            <a:r>
              <a:rPr lang="en-US" dirty="0"/>
              <a:t>offering a mental health based support </a:t>
            </a:r>
            <a:r>
              <a:rPr lang="en-US" dirty="0" smtClean="0"/>
              <a:t>by </a:t>
            </a:r>
            <a:r>
              <a:rPr lang="en-US" dirty="0"/>
              <a:t>strengthening parental competences focused on the long-term positive effect on children’s </a:t>
            </a:r>
            <a:r>
              <a:rPr lang="en-US" dirty="0" smtClean="0"/>
              <a:t>life</a:t>
            </a:r>
            <a:endParaRPr lang="en-US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839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2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Otthon</a:t>
            </a:r>
            <a:r>
              <a:rPr lang="en-US" sz="3200" dirty="0" smtClean="0"/>
              <a:t> </a:t>
            </a:r>
            <a:r>
              <a:rPr lang="en-US" sz="3200" dirty="0" err="1" smtClean="0"/>
              <a:t>Segítünk</a:t>
            </a:r>
            <a:r>
              <a:rPr lang="en-US" sz="3200" dirty="0" smtClean="0"/>
              <a:t> </a:t>
            </a:r>
            <a:r>
              <a:rPr lang="en-US" sz="3200" dirty="0" err="1" smtClean="0"/>
              <a:t>Alapítvány</a:t>
            </a:r>
            <a:r>
              <a:rPr lang="en-US" sz="3200" dirty="0" smtClean="0"/>
              <a:t> -  Home Start Hungary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090"/>
            <a:ext cx="8229600" cy="54599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present, the foundation runs 12 Home Start local </a:t>
            </a:r>
            <a:r>
              <a:rPr lang="en-US" dirty="0" smtClean="0"/>
              <a:t>services in </a:t>
            </a:r>
            <a:r>
              <a:rPr lang="en-US" dirty="0"/>
              <a:t>Budapest, </a:t>
            </a:r>
            <a:r>
              <a:rPr lang="en-US" dirty="0" smtClean="0"/>
              <a:t>14 </a:t>
            </a:r>
            <a:r>
              <a:rPr lang="en-US" dirty="0"/>
              <a:t>in country towns and 7 in Hungarian communities in the neighboring countries.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Between </a:t>
            </a:r>
            <a:r>
              <a:rPr lang="en-US" dirty="0"/>
              <a:t>2001 and 2019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	1310 </a:t>
            </a:r>
            <a:r>
              <a:rPr lang="en-US" b="1" dirty="0"/>
              <a:t>trained volunteers offered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409,978 </a:t>
            </a:r>
            <a:r>
              <a:rPr lang="en-US" b="1" dirty="0"/>
              <a:t>hours of </a:t>
            </a:r>
            <a:r>
              <a:rPr lang="en-US" b="1" dirty="0" smtClean="0"/>
              <a:t>support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3025 </a:t>
            </a:r>
            <a:r>
              <a:rPr lang="en-US" b="1" dirty="0"/>
              <a:t>families reached and supported,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including </a:t>
            </a:r>
            <a:r>
              <a:rPr lang="en-US" b="1" dirty="0"/>
              <a:t>6434 minor children</a:t>
            </a:r>
          </a:p>
          <a:p>
            <a:endParaRPr lang="en-US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839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8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14778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  <p:pic>
        <p:nvPicPr>
          <p:cNvPr id="12" name="Picture 2" descr="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57201" y="611980"/>
            <a:ext cx="40717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How we work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8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elements, approaches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	Systemic or holistic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	</a:t>
            </a:r>
            <a:r>
              <a:rPr lang="en-US" dirty="0" smtClean="0"/>
              <a:t>Positive </a:t>
            </a:r>
            <a:r>
              <a:rPr lang="en-US" dirty="0"/>
              <a:t>Parenting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	"Team around the </a:t>
            </a:r>
            <a:r>
              <a:rPr lang="en-US" dirty="0" smtClean="0"/>
              <a:t>Child” </a:t>
            </a:r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	</a:t>
            </a:r>
            <a:r>
              <a:rPr lang="en-US" dirty="0"/>
              <a:t>W</a:t>
            </a:r>
            <a:r>
              <a:rPr lang="en-US" dirty="0" smtClean="0"/>
              <a:t>ork</a:t>
            </a:r>
            <a:r>
              <a:rPr lang="en-US" dirty="0"/>
              <a:t>-life </a:t>
            </a:r>
            <a:r>
              <a:rPr lang="en-US" dirty="0" smtClean="0"/>
              <a:t>balance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Families </a:t>
            </a:r>
            <a:r>
              <a:rPr lang="en-US" dirty="0"/>
              <a:t>struggling with </a:t>
            </a:r>
            <a:r>
              <a:rPr lang="en-US" dirty="0" smtClean="0"/>
              <a:t>all kind of difficulties receive </a:t>
            </a:r>
            <a:r>
              <a:rPr lang="en-US" dirty="0"/>
              <a:t>the support of a volunteer who will spend around two hours a week in a family’s home supporting them in the ways they need</a:t>
            </a:r>
            <a:r>
              <a:rPr lang="en-US" dirty="0" smtClean="0"/>
              <a:t>. As </a:t>
            </a:r>
            <a:r>
              <a:rPr lang="en-US" dirty="0"/>
              <a:t>a home visiting program we provide Parenting support in the family's home, accept and acknowledge their unique way of understanding and adjusting to the world.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0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Researches on Home Start Hungary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2004 Hungarian research on volunteering</a:t>
            </a:r>
          </a:p>
          <a:p>
            <a:r>
              <a:rPr lang="en-US" dirty="0" smtClean="0"/>
              <a:t>2005 Transnational Report: Learning from families.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Policies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and Practices to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Combat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Social Exclusion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amongst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Families with Young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Children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in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Europe</a:t>
            </a:r>
          </a:p>
          <a:p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2014 Hungarian research on Families and Volunteers</a:t>
            </a:r>
          </a:p>
          <a:p>
            <a:r>
              <a:rPr lang="en-US" b="1" dirty="0" smtClean="0">
                <a:solidFill>
                  <a:srgbClr val="000000"/>
                </a:solidFill>
                <a:ea typeface="Calibri"/>
                <a:cs typeface="Calibri"/>
              </a:rPr>
              <a:t>2019 representative study Families with children aged between 0-6 month population N=600</a:t>
            </a:r>
          </a:p>
          <a:p>
            <a:r>
              <a:rPr lang="en-US" b="1" dirty="0" smtClean="0">
                <a:solidFill>
                  <a:srgbClr val="000000"/>
                </a:solidFill>
                <a:ea typeface="Calibri"/>
                <a:cs typeface="Calibri"/>
              </a:rPr>
              <a:t>Currently supported Families HSH N=189</a:t>
            </a:r>
          </a:p>
          <a:p>
            <a:r>
              <a:rPr lang="en-US" b="1" dirty="0" smtClean="0">
                <a:solidFill>
                  <a:srgbClr val="000000"/>
                </a:solidFill>
                <a:ea typeface="Calibri"/>
                <a:cs typeface="Calibri"/>
              </a:rPr>
              <a:t>Previously supported </a:t>
            </a:r>
            <a:r>
              <a:rPr lang="en-US" b="1" dirty="0">
                <a:solidFill>
                  <a:srgbClr val="000000"/>
                </a:solidFill>
                <a:ea typeface="Calibri"/>
                <a:cs typeface="Calibri"/>
              </a:rPr>
              <a:t>Families HSH </a:t>
            </a:r>
            <a:r>
              <a:rPr lang="en-US" b="1" dirty="0" smtClean="0">
                <a:solidFill>
                  <a:srgbClr val="000000"/>
                </a:solidFill>
                <a:ea typeface="Calibri"/>
                <a:cs typeface="Calibri"/>
              </a:rPr>
              <a:t>N=156</a:t>
            </a:r>
          </a:p>
          <a:p>
            <a:r>
              <a:rPr lang="en-US" b="1" dirty="0" smtClean="0">
                <a:solidFill>
                  <a:srgbClr val="000000"/>
                </a:solidFill>
                <a:ea typeface="Calibri"/>
                <a:cs typeface="Calibri"/>
              </a:rPr>
              <a:t>Volunteers N=133</a:t>
            </a:r>
          </a:p>
          <a:p>
            <a:endParaRPr lang="en-US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04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Findings on families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324968"/>
              </p:ext>
            </p:extLst>
          </p:nvPr>
        </p:nvGraphicFramePr>
        <p:xfrm>
          <a:off x="457200" y="1600200"/>
          <a:ext cx="8229600" cy="5142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19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HSH Supported Families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Families with child aged 0-6 months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Mothers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Married</a:t>
                      </a:r>
                      <a:r>
                        <a:rPr lang="en-US" baseline="0" dirty="0" smtClean="0"/>
                        <a:t> couples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Single parent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4 or more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</a:tr>
              <a:tr h="919443">
                <a:tc>
                  <a:txBody>
                    <a:bodyPr/>
                    <a:lstStyle/>
                    <a:p>
                      <a:r>
                        <a:rPr lang="en-US" dirty="0" smtClean="0"/>
                        <a:t>Twins or triplets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19%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  <a:tr h="532693">
                <a:tc>
                  <a:txBody>
                    <a:bodyPr/>
                    <a:lstStyle/>
                    <a:p>
                      <a:r>
                        <a:rPr lang="en-US" dirty="0" smtClean="0"/>
                        <a:t>Children with special needs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35%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9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Findings on support needed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059642"/>
              </p:ext>
            </p:extLst>
          </p:nvPr>
        </p:nvGraphicFramePr>
        <p:xfrm>
          <a:off x="0" y="1417099"/>
          <a:ext cx="9004198" cy="5415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2" y="302714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08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Support for single parents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US" dirty="0" smtClean="0"/>
              <a:t>Systemic </a:t>
            </a:r>
            <a:r>
              <a:rPr lang="en-US" dirty="0"/>
              <a:t>family therapy concepts - malfunctions and difficulties that appear more likely in </a:t>
            </a:r>
            <a:r>
              <a:rPr lang="en-US" dirty="0" smtClean="0"/>
              <a:t>single </a:t>
            </a:r>
            <a:r>
              <a:rPr lang="en-US" dirty="0"/>
              <a:t>parent families - particularly worthwhile to deal with the following issues: </a:t>
            </a:r>
          </a:p>
          <a:p>
            <a:pPr marL="0" lvl="0" indent="0">
              <a:buNone/>
            </a:pPr>
            <a:endParaRPr lang="hu-HU" dirty="0"/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The role/absence of the nonresident/nonexistent parent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Wider family environment (acceptance, support)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Parent-child conflicts 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Missing male, female patterns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The role of the social support environment (teachers, health professionals)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Treating upcoming situations of guilt and stigma 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en-US" dirty="0"/>
              <a:t>• Towards a stable self-image, increasing chances to create a new relationship</a:t>
            </a:r>
            <a:endParaRPr lang="en-US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COFACE Expert meeting 26-27th October, Budapest, Hungary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yszülős CST Vándorgyűlés 2017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egyszülős CST Vándorgyűlés 2017.thmx</Template>
  <TotalTime>5465</TotalTime>
  <Words>659</Words>
  <Application>Microsoft Macintosh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egyszülős CST Vándorgyűlés 2017</vt:lpstr>
      <vt:lpstr>Réka hegedüs Otthon segítünk alapítvány –home start hungary</vt:lpstr>
      <vt:lpstr>Otthon Segítünk Alapítvány -  Home Start Hungary</vt:lpstr>
      <vt:lpstr>Otthon Segítünk Alapítvány -  Home Start Hungary</vt:lpstr>
      <vt:lpstr>PowerPoint Presentation</vt:lpstr>
      <vt:lpstr>Key elements, approaches</vt:lpstr>
      <vt:lpstr>Researches on Home Start Hungary</vt:lpstr>
      <vt:lpstr>Findings on families</vt:lpstr>
      <vt:lpstr>Findings on support needed</vt:lpstr>
      <vt:lpstr>Support for single parents</vt:lpstr>
      <vt:lpstr>Outcomes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Réka hegedüs Semmelweis university, institute of mental health, Budapest</dc:title>
  <dc:creator>. o O</dc:creator>
  <cp:lastModifiedBy>. o O</cp:lastModifiedBy>
  <cp:revision>23</cp:revision>
  <dcterms:created xsi:type="dcterms:W3CDTF">2020-10-23T17:25:42Z</dcterms:created>
  <dcterms:modified xsi:type="dcterms:W3CDTF">2020-10-27T12:30:53Z</dcterms:modified>
</cp:coreProperties>
</file>