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22" Type="http://schemas.openxmlformats.org/officeDocument/2006/relationships/font" Target="fonts/Roboto-boldItalic.fntdata"/><Relationship Id="rId21" Type="http://schemas.openxmlformats.org/officeDocument/2006/relationships/font" Target="fonts/Roboto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5a554dbf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5a554dbf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5897a8af72bd827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5897a8af72bd827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897a8af72bd8279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5897a8af72bd8279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897a8af72bd8279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5897a8af72bd8279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5897a8af72bd8279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5897a8af72bd8279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fa3715501cc97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fa3715501cc97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5a554dbf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f5a554dbf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f5a554dbf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f5a554dbf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f5a554dbf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f5a554dbf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38e68e29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38e68e29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f5a554dbf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f5a554dbf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f5a554dbf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f5a554dbf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438e68e29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438e68e29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0"/>
            <a:ext cx="9144000" cy="2572500"/>
          </a:xfrm>
          <a:prstGeom prst="rect">
            <a:avLst/>
          </a:prstGeom>
          <a:solidFill>
            <a:srgbClr val="C6DA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3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59" name="Google Shape;59;p13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 rot="243118">
              <a:off x="2602427" y="1569533"/>
              <a:ext cx="3893232" cy="2250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The transformative power of digitalization in schools: where to draw the line?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/>
          <p:nvPr/>
        </p:nvSpPr>
        <p:spPr>
          <a:xfrm>
            <a:off x="0" y="0"/>
            <a:ext cx="9479100" cy="2569200"/>
          </a:xfrm>
          <a:prstGeom prst="rect">
            <a:avLst/>
          </a:prstGeom>
          <a:solidFill>
            <a:srgbClr val="B7E1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1" name="Google Shape;171;p22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2"/>
          <p:cNvSpPr/>
          <p:nvPr/>
        </p:nvSpPr>
        <p:spPr>
          <a:xfrm>
            <a:off x="2298762" y="8071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2"/>
          <p:cNvSpPr txBox="1"/>
          <p:nvPr/>
        </p:nvSpPr>
        <p:spPr>
          <a:xfrm rot="-307707">
            <a:off x="2826814" y="1196727"/>
            <a:ext cx="3490373" cy="6894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New ways to fight disabilities</a:t>
            </a:r>
            <a:endParaRPr sz="30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22"/>
          <p:cNvSpPr txBox="1"/>
          <p:nvPr/>
        </p:nvSpPr>
        <p:spPr>
          <a:xfrm rot="-181560">
            <a:off x="2722087" y="1889063"/>
            <a:ext cx="4034926" cy="198156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What works with “healthy” kids works even better for children with disabilities. Text to speech, speech to text, programming wheelchair and TONS of other things.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2" name="Google Shape;182;p23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3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4C7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3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p23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3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3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3"/>
          <p:cNvSpPr/>
          <p:nvPr/>
        </p:nvSpPr>
        <p:spPr>
          <a:xfrm rot="-236797">
            <a:off x="2298923" y="966127"/>
            <a:ext cx="4546181" cy="32113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9" name="Google Shape;189;p23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190" name="Google Shape;190;p23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3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To sum up :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A wonderful tool, but as every tool, at first children need to be helped to use it correctly ...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4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4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4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9" name="Google Shape;199;p24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4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4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24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203" name="Google Shape;203;p24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24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In order to</a:t>
              </a: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 </a:t>
              </a: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learn to use them correctly and autonomously by  themselves later …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25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5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5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2" name="Google Shape;212;p25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5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5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5" name="Google Shape;215;p25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216" name="Google Shape;216;p25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5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Thank you for your attention !!! :)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0" y="0"/>
            <a:ext cx="9479100" cy="2569200"/>
          </a:xfrm>
          <a:prstGeom prst="rect">
            <a:avLst/>
          </a:prstGeom>
          <a:solidFill>
            <a:srgbClr val="B7E1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14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71" name="Google Shape;71;p14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4"/>
            <p:cNvSpPr txBox="1"/>
            <p:nvPr/>
          </p:nvSpPr>
          <p:spPr>
            <a:xfrm rot="243142">
              <a:off x="2575245" y="1315444"/>
              <a:ext cx="4088121" cy="12793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You may have heard of it, France is banning cell phones in schools. 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73" name="Google Shape;73;p14"/>
          <p:cNvSpPr txBox="1"/>
          <p:nvPr/>
        </p:nvSpPr>
        <p:spPr>
          <a:xfrm rot="-181560">
            <a:off x="2722095" y="1615187"/>
            <a:ext cx="4034926" cy="299998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Actually, it’s nothing really new, they were already forbidden since 2010 … and the law wasn’t really enforced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but I’ll come back to that later ;)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" name="Google Shape;84;p15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85" name="Google Shape;85;p15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5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Screen time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Sleep patterns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&amp; cognitive performances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6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4C7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7" name="Google Shape;97;p16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98" name="Google Shape;98;p16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6"/>
            <p:cNvSpPr txBox="1"/>
            <p:nvPr/>
          </p:nvSpPr>
          <p:spPr>
            <a:xfrm rot="243105">
              <a:off x="2575881" y="1297454"/>
              <a:ext cx="3579246" cy="12793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Over two hours of screen time a day seems to lead to a decrease in cognitive performances</a:t>
              </a:r>
              <a:endParaRPr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0" name="Google Shape;100;p16"/>
            <p:cNvSpPr txBox="1"/>
            <p:nvPr/>
          </p:nvSpPr>
          <p:spPr>
            <a:xfrm rot="243163">
              <a:off x="2474783" y="3052973"/>
              <a:ext cx="4019852" cy="7858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999999"/>
                  </a:solidFill>
                  <a:latin typeface="Lato"/>
                  <a:ea typeface="Lato"/>
                  <a:cs typeface="Lato"/>
                  <a:sym typeface="Lato"/>
                </a:rPr>
                <a:t>Lancet Child and Adolescent Health. (Institut CHEO, université d'Ottawa, Carleton University), on 4.520 childrens aged from 8 to 11 over the US.</a:t>
              </a:r>
              <a:endParaRPr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7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B7E1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7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0" name="Google Shape;110;p17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111" name="Google Shape;111;p17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7"/>
            <p:cNvSpPr txBox="1"/>
            <p:nvPr/>
          </p:nvSpPr>
          <p:spPr>
            <a:xfrm rot="243142">
              <a:off x="2575245" y="1315444"/>
              <a:ext cx="4088121" cy="12793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In average children spend an average of 3,6 hours a day glued to screen in the US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13" name="Google Shape;113;p17"/>
          <p:cNvSpPr txBox="1"/>
          <p:nvPr/>
        </p:nvSpPr>
        <p:spPr>
          <a:xfrm rot="-181560">
            <a:off x="2556731" y="1747893"/>
            <a:ext cx="4034926" cy="299998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What is recommended ?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Lato"/>
              <a:buAutoNum type="arabicPeriod"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Less than 2 hours of screen time a day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Lato"/>
              <a:buAutoNum type="arabicPeriod"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From 9 to 11 hours of sleep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Lato"/>
              <a:buAutoNum type="arabicPeriod"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At least 1 hour of physical activity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Unfortunately only 1 children in 5 (20%) ticks all the lines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And nearly 1 in 3 doesn’t follow any of these recommandations.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/>
          <p:nvPr/>
        </p:nvSpPr>
        <p:spPr>
          <a:xfrm>
            <a:off x="0" y="0"/>
            <a:ext cx="9144000" cy="2572500"/>
          </a:xfrm>
          <a:prstGeom prst="rect">
            <a:avLst/>
          </a:prstGeom>
          <a:solidFill>
            <a:srgbClr val="C6DA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8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8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8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3" name="Google Shape;123;p18"/>
          <p:cNvGrpSpPr/>
          <p:nvPr/>
        </p:nvGrpSpPr>
        <p:grpSpPr>
          <a:xfrm rot="-468310">
            <a:off x="2221274" y="815082"/>
            <a:ext cx="4752129" cy="3882954"/>
            <a:chOff x="2163405" y="1008757"/>
            <a:chExt cx="4752300" cy="3883094"/>
          </a:xfrm>
        </p:grpSpPr>
        <p:sp>
          <p:nvSpPr>
            <p:cNvPr id="124" name="Google Shape;124;p18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8"/>
            <p:cNvSpPr txBox="1"/>
            <p:nvPr/>
          </p:nvSpPr>
          <p:spPr>
            <a:xfrm rot="243142">
              <a:off x="2499907" y="1473615"/>
              <a:ext cx="4088121" cy="32778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8EC3A7"/>
                  </a:solidFill>
                  <a:latin typeface="Roboto"/>
                  <a:ea typeface="Roboto"/>
                  <a:cs typeface="Roboto"/>
                  <a:sym typeface="Roboto"/>
                </a:rPr>
                <a:t>2h22</a:t>
              </a:r>
              <a:endParaRPr sz="1800">
                <a:solidFill>
                  <a:srgbClr val="8EC3A7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en" sz="1150">
                  <a:solidFill>
                    <a:srgbClr val="464646"/>
                  </a:solidFill>
                  <a:latin typeface="Roboto"/>
                  <a:ea typeface="Roboto"/>
                  <a:cs typeface="Roboto"/>
                  <a:sym typeface="Roboto"/>
                </a:rPr>
                <a:t>Screen time for 4-6 years old</a:t>
              </a:r>
              <a:endParaRPr sz="1150">
                <a:solidFill>
                  <a:srgbClr val="46464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DC5356"/>
                  </a:solidFill>
                  <a:latin typeface="Roboto"/>
                  <a:ea typeface="Roboto"/>
                  <a:cs typeface="Roboto"/>
                  <a:sym typeface="Roboto"/>
                </a:rPr>
                <a:t>2h53</a:t>
              </a:r>
              <a:endParaRPr sz="1800">
                <a:solidFill>
                  <a:srgbClr val="DC535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2300"/>
                </a:spcBef>
                <a:spcAft>
                  <a:spcPts val="0"/>
                </a:spcAft>
                <a:buNone/>
              </a:pPr>
              <a:r>
                <a:rPr lang="en" sz="1150">
                  <a:solidFill>
                    <a:srgbClr val="464646"/>
                  </a:solidFill>
                  <a:latin typeface="Roboto"/>
                  <a:ea typeface="Roboto"/>
                  <a:cs typeface="Roboto"/>
                  <a:sym typeface="Roboto"/>
                </a:rPr>
                <a:t>Screen time for 7-10 years old</a:t>
              </a:r>
              <a:endParaRPr sz="1150">
                <a:solidFill>
                  <a:srgbClr val="46464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0CB69"/>
                  </a:solidFill>
                  <a:latin typeface="Roboto"/>
                  <a:ea typeface="Roboto"/>
                  <a:cs typeface="Roboto"/>
                  <a:sym typeface="Roboto"/>
                </a:rPr>
                <a:t>3h34</a:t>
              </a:r>
              <a:endParaRPr sz="1800">
                <a:solidFill>
                  <a:srgbClr val="F0CB69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2300"/>
                </a:spcBef>
                <a:spcAft>
                  <a:spcPts val="0"/>
                </a:spcAft>
                <a:buNone/>
              </a:pPr>
              <a:r>
                <a:rPr lang="en" sz="1150">
                  <a:solidFill>
                    <a:srgbClr val="464646"/>
                  </a:solidFill>
                  <a:latin typeface="Roboto"/>
                  <a:ea typeface="Roboto"/>
                  <a:cs typeface="Roboto"/>
                  <a:sym typeface="Roboto"/>
                </a:rPr>
                <a:t>Screen time for 11-14 years old</a:t>
              </a:r>
              <a:endParaRPr sz="1150">
                <a:solidFill>
                  <a:srgbClr val="46464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26" name="Google Shape;126;p18"/>
          <p:cNvSpPr txBox="1"/>
          <p:nvPr/>
        </p:nvSpPr>
        <p:spPr>
          <a:xfrm rot="-307744">
            <a:off x="2926991" y="939906"/>
            <a:ext cx="3000013" cy="6894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In France (according to an IPSOS study)</a:t>
            </a:r>
            <a:endParaRPr sz="30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19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9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9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9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9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7" name="Google Shape;137;p19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138" name="Google Shape;138;p19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9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But ...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0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4C7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0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8" name="Google Shape;148;p20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0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0"/>
          <p:cNvSpPr/>
          <p:nvPr/>
        </p:nvSpPr>
        <p:spPr>
          <a:xfrm rot="-236749">
            <a:off x="2298932" y="966159"/>
            <a:ext cx="4546146" cy="3211177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2" name="Google Shape;152;p20"/>
          <p:cNvGrpSpPr/>
          <p:nvPr/>
        </p:nvGrpSpPr>
        <p:grpSpPr>
          <a:xfrm rot="-468310">
            <a:off x="2195941" y="816811"/>
            <a:ext cx="4752129" cy="3509874"/>
            <a:chOff x="2163405" y="1008757"/>
            <a:chExt cx="4752300" cy="3510000"/>
          </a:xfrm>
        </p:grpSpPr>
        <p:sp>
          <p:nvSpPr>
            <p:cNvPr id="153" name="Google Shape;153;p20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20"/>
            <p:cNvSpPr txBox="1"/>
            <p:nvPr/>
          </p:nvSpPr>
          <p:spPr>
            <a:xfrm rot="243107">
              <a:off x="2524662" y="1306027"/>
              <a:ext cx="3872178" cy="27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Those new digital tools also open incredible new learning abilities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/>
          <p:nvPr/>
        </p:nvSpPr>
        <p:spPr>
          <a:xfrm>
            <a:off x="0" y="0"/>
            <a:ext cx="9144000" cy="2572500"/>
          </a:xfrm>
          <a:prstGeom prst="rect">
            <a:avLst/>
          </a:prstGeom>
          <a:solidFill>
            <a:srgbClr val="C6DA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0" name="Google Shape;160;p21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1"/>
          <p:cNvPicPr preferRelativeResize="0"/>
          <p:nvPr/>
        </p:nvPicPr>
        <p:blipFill rotWithShape="1">
          <a:blip r:embed="rId3">
            <a:alphaModFix/>
          </a:blip>
          <a:srcRect b="0" l="0" r="0"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1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1"/>
          <p:cNvSpPr/>
          <p:nvPr/>
        </p:nvSpPr>
        <p:spPr>
          <a:xfrm>
            <a:off x="2298762" y="807187"/>
            <a:ext cx="4546500" cy="32112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1"/>
          <p:cNvSpPr txBox="1"/>
          <p:nvPr/>
        </p:nvSpPr>
        <p:spPr>
          <a:xfrm rot="-307744">
            <a:off x="2926991" y="939906"/>
            <a:ext cx="3000013" cy="6894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New opportunities for kids</a:t>
            </a:r>
            <a:endParaRPr sz="30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5" name="Google Shape;165;p21"/>
          <p:cNvSpPr txBox="1"/>
          <p:nvPr/>
        </p:nvSpPr>
        <p:spPr>
          <a:xfrm rot="-181560">
            <a:off x="2409556" y="1071768"/>
            <a:ext cx="4034926" cy="299998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New tools, learning code, discover new ways to understand numbers and concept, building new motor skills and new neural pathways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Among other things ...</a:t>
            </a:r>
            <a:endParaRPr sz="12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